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700" r:id="rId3"/>
  </p:sldMasterIdLst>
  <p:notesMasterIdLst>
    <p:notesMasterId r:id="rId20"/>
  </p:notesMasterIdLst>
  <p:handoutMasterIdLst>
    <p:handoutMasterId r:id="rId21"/>
  </p:handoutMasterIdLst>
  <p:sldIdLst>
    <p:sldId id="1204" r:id="rId4"/>
    <p:sldId id="1451" r:id="rId5"/>
    <p:sldId id="1214" r:id="rId6"/>
    <p:sldId id="1736" r:id="rId7"/>
    <p:sldId id="1223" r:id="rId8"/>
    <p:sldId id="1224" r:id="rId9"/>
    <p:sldId id="1225" r:id="rId10"/>
    <p:sldId id="1740" r:id="rId11"/>
    <p:sldId id="1226" r:id="rId12"/>
    <p:sldId id="1642" r:id="rId13"/>
    <p:sldId id="1766" r:id="rId14"/>
    <p:sldId id="1227" r:id="rId15"/>
    <p:sldId id="1741" r:id="rId16"/>
    <p:sldId id="1737" r:id="rId17"/>
    <p:sldId id="1738" r:id="rId18"/>
    <p:sldId id="173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1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67" clrIdx="2">
    <p:extLst>
      <p:ext uri="{19B8F6BF-5375-455C-9EA6-DF929625EA0E}">
        <p15:presenceInfo xmlns:p15="http://schemas.microsoft.com/office/powerpoint/2012/main" userId="S-1-5-21-1663678848-3357185033-1859186257-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3399"/>
    <a:srgbClr val="4F7A32"/>
    <a:srgbClr val="009999"/>
    <a:srgbClr val="CC0000"/>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3615" autoAdjust="0"/>
  </p:normalViewPr>
  <p:slideViewPr>
    <p:cSldViewPr snapToGrid="0">
      <p:cViewPr varScale="1">
        <p:scale>
          <a:sx n="77" d="100"/>
          <a:sy n="77" d="100"/>
        </p:scale>
        <p:origin x="100" y="48"/>
      </p:cViewPr>
      <p:guideLst>
        <p:guide orient="horz" pos="2136"/>
        <p:guide pos="1608"/>
      </p:guideLst>
    </p:cSldViewPr>
  </p:slideViewPr>
  <p:outlineViewPr>
    <p:cViewPr>
      <p:scale>
        <a:sx n="33" d="100"/>
        <a:sy n="33" d="100"/>
      </p:scale>
      <p:origin x="0" y="-34951"/>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66" d="100"/>
          <a:sy n="66" d="100"/>
        </p:scale>
        <p:origin x="2306" y="-1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oc.teebweb.org/wp-content/uploads/Study%20and%20Reports/Reports/Synthesis%20report/TEEB%20Synthesis%20Report%20201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191571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57200" y="461963"/>
            <a:ext cx="6400800" cy="3600450"/>
          </a:xfrm>
          <a:ln/>
        </p:spPr>
      </p:sp>
      <p:sp>
        <p:nvSpPr>
          <p:cNvPr id="2" name="Notes Placeholder 1"/>
          <p:cNvSpPr>
            <a:spLocks noGrp="1"/>
          </p:cNvSpPr>
          <p:nvPr>
            <p:ph type="body" sz="quarter" idx="10"/>
          </p:nvPr>
        </p:nvSpPr>
        <p:spPr/>
        <p:txBody>
          <a:bodyPr>
            <a:normAutofit fontScale="77500" lnSpcReduction="20000"/>
          </a:bodyPr>
          <a:lstStyle/>
          <a:p>
            <a:r>
              <a:rPr lang="en-GB" sz="1200" dirty="0">
                <a:latin typeface="Times New Roman" panose="02020603050405020304" pitchFamily="18" charset="0"/>
                <a:cs typeface="Times New Roman" panose="02020603050405020304" pitchFamily="18" charset="0"/>
              </a:rPr>
              <a:t>According</a:t>
            </a:r>
            <a:r>
              <a:rPr lang="en-GB" sz="1200" baseline="0" dirty="0">
                <a:latin typeface="Times New Roman" panose="02020603050405020304" pitchFamily="18" charset="0"/>
                <a:cs typeface="Times New Roman" panose="02020603050405020304" pitchFamily="18" charset="0"/>
              </a:rPr>
              <a:t> to BBOP, t</a:t>
            </a:r>
            <a:r>
              <a:rPr lang="en-GB" sz="1200" dirty="0">
                <a:latin typeface="Times New Roman" panose="02020603050405020304" pitchFamily="18" charset="0"/>
                <a:cs typeface="Times New Roman" panose="02020603050405020304" pitchFamily="18" charset="0"/>
              </a:rPr>
              <a:t>he purpose of a biodiversity offset is to deliver no net loss of all the biodiversity offset components affected by the project.  (Note: IFC</a:t>
            </a:r>
            <a:r>
              <a:rPr lang="en-GB" sz="1200" baseline="0" dirty="0">
                <a:latin typeface="Times New Roman" panose="02020603050405020304" pitchFamily="18" charset="0"/>
                <a:cs typeface="Times New Roman" panose="02020603050405020304" pitchFamily="18" charset="0"/>
              </a:rPr>
              <a:t> PS6</a:t>
            </a:r>
            <a:r>
              <a:rPr lang="en-GB" sz="1200" dirty="0">
                <a:latin typeface="Times New Roman" panose="02020603050405020304" pitchFamily="18" charset="0"/>
                <a:cs typeface="Times New Roman" panose="02020603050405020304" pitchFamily="18" charset="0"/>
              </a:rPr>
              <a:t> differs slightly, focussing particularly for critical habitat on some elements of biodiversity.)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Although the goal of biodiversity offsets is no net loss or a net gain in overall type, amount, and condition of biodiversity, as a practical matter it is impossible to identify and measure the loss and gain of every single biodiversity component affected by a project or conserved through an offset.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 necessary step in evaluating losses and gains is therefore to identify biodiversity components that can be used to represent all biodiversity affected by the project. This subset of components is selected as being characteristic or representative of the biodiversity of the affected area, and/or important for intrinsic as well as use and cultural value, and termed the ‘key biodiversity components’ (KBCs).  The KBCs are used in the offset to:</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identify and evaluate the biodiversity impacts that the development project will have;</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determine whether impacts can be offset (see Principle 2);</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identify the offset activities needed to deliver gains to offset residual impacts;</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Check that the offset design will deliver specific conservation outcomes;</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Establish the ecological equivalence or ‘like for like or better’ comparison of losses and gains; </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Inform the selection of the metrics that form the basis of the loss-gain calculation to demonstrate no net loss; and</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Provide a basis to check that the offset sites and activities selected can deliver conservation gains for these KBCs, as a proxy for all the biodiversity affected by the project.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Key Biodiversity Components Matrix  illustrated here helps to classify biodiversity components at three levels:  species; habitats/biological communities/assemblages; and ecosystems, and also the different values that need to be considered: the intrinsic (existence) values, and also affected people’s socioeconomic use and cultural values.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 offset is intended to address the entirety of biodiversity affected by the development project, but reviewing elements of the offset design against the KBCs, as above, can be a good way to check that this can happen.</a:t>
            </a:r>
          </a:p>
          <a:p>
            <a:endParaRPr lang="en-US" sz="12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32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57200" y="461963"/>
            <a:ext cx="6400800" cy="3600450"/>
          </a:xfrm>
          <a:ln/>
        </p:spPr>
      </p:sp>
      <p:sp>
        <p:nvSpPr>
          <p:cNvPr id="2" name="Notes Placeholder 1"/>
          <p:cNvSpPr>
            <a:spLocks noGrp="1"/>
          </p:cNvSpPr>
          <p:nvPr>
            <p:ph type="body" sz="quarter" idx="10"/>
          </p:nvPr>
        </p:nvSpPr>
        <p:spPr/>
        <p:txBody>
          <a:bodyPr>
            <a:normAutofit fontScale="70000" lnSpcReduction="20000"/>
          </a:bodyPr>
          <a:lstStyle/>
          <a:p>
            <a:r>
              <a:rPr lang="en-GB" sz="1200" dirty="0">
                <a:latin typeface="Times New Roman" panose="02020603050405020304" pitchFamily="18" charset="0"/>
                <a:cs typeface="Times New Roman" panose="02020603050405020304" pitchFamily="18" charset="0"/>
              </a:rPr>
              <a:t>According</a:t>
            </a:r>
            <a:r>
              <a:rPr lang="en-GB" sz="1200" baseline="0" dirty="0">
                <a:latin typeface="Times New Roman" panose="02020603050405020304" pitchFamily="18" charset="0"/>
                <a:cs typeface="Times New Roman" panose="02020603050405020304" pitchFamily="18" charset="0"/>
              </a:rPr>
              <a:t> to BBOP, t</a:t>
            </a:r>
            <a:r>
              <a:rPr lang="en-GB" sz="1200" dirty="0">
                <a:latin typeface="Times New Roman" panose="02020603050405020304" pitchFamily="18" charset="0"/>
                <a:cs typeface="Times New Roman" panose="02020603050405020304" pitchFamily="18" charset="0"/>
              </a:rPr>
              <a:t>he purpose of a biodiversity offset is to deliver no net loss of all the biodiversity offset components affected by the project.  (Note: IFC</a:t>
            </a:r>
            <a:r>
              <a:rPr lang="en-GB" sz="1200" baseline="0" dirty="0">
                <a:latin typeface="Times New Roman" panose="02020603050405020304" pitchFamily="18" charset="0"/>
                <a:cs typeface="Times New Roman" panose="02020603050405020304" pitchFamily="18" charset="0"/>
              </a:rPr>
              <a:t> PS6</a:t>
            </a:r>
            <a:r>
              <a:rPr lang="en-GB" sz="1200" dirty="0">
                <a:latin typeface="Times New Roman" panose="02020603050405020304" pitchFamily="18" charset="0"/>
                <a:cs typeface="Times New Roman" panose="02020603050405020304" pitchFamily="18" charset="0"/>
              </a:rPr>
              <a:t> differs slightly, focussing particularly for critical habitat on some elements of biodiversity.)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Although the goal of biodiversity offsets is no net loss or a net gain in overall type, amount, and condition of biodiversity, as a practical matter it is impossible to identify and measure the loss and gain of every single biodiversity component affected by a project or conserved through an offset.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Consequently, identifying a subset of biodiversity components and related measures which can represent or provide proxy measures for the overall biodiversity affected by a project is a necessary step in defining an offset. It is a useful approach to ensure rigour in biodiversity offset planning. Identifying an appropriate subset of biodiversity components and measures is critical for key aspects of good offset design, such as ensuring ecological equivalence of losses and gains, calculating losses and gains, selecting appropriate offset sites, and determining the set of offset activities that will deliver no net loss or net gain outcomes. </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 necessary step in evaluating losses and gains is therefore to identify biodiversity components that can be used to represent all biodiversity affected by the project. This subset of components is selected as being characteristic or representative of the biodiversity of the affected area, and/or important for intrinsic as well as use and cultural value, and termed the ‘key biodiversity components’ (KBCs).  The KBCs are used in the offset to:</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identify and evaluate the biodiversity impacts that the development project will have;</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determine whether impacts can be offset (see Principle 2);</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Help identify the offset activities needed to deliver gains to offset residual impacts;</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Check that the offset design will deliver specific conservation outcomes;</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Establish the ecological equivalence or ‘like for like or better’ comparison of losses and gains; </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Inform the selection of the metrics that form the basis of the loss-gain calculation to demonstrate no net loss; and</a:t>
            </a:r>
          </a:p>
          <a:p>
            <a:pPr marL="187952" indent="-187952">
              <a:buFont typeface="Arial" pitchFamily="34" charset="0"/>
              <a:buChar char="•"/>
            </a:pPr>
            <a:r>
              <a:rPr lang="en-GB" sz="1200" dirty="0">
                <a:latin typeface="Times New Roman" panose="02020603050405020304" pitchFamily="18" charset="0"/>
                <a:cs typeface="Times New Roman" panose="02020603050405020304" pitchFamily="18" charset="0"/>
              </a:rPr>
              <a:t>Provide a basis to check that the offset sites and activities selected can deliver conservation gains for these KBCs, as a proxy for all the biodiversity affected by the project.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Key Biodiversity Components Matrix  illustrated here helps to classify biodiversity components at three levels:  species; habitats/biological communities/assemblages; and ecosystems, and also the different values that need to be considered: the intrinsic (existence) values, and also affected people’s socioeconomic use and cultural values.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 offset is intended to address the entirety of biodiversity affected by the development project, but reviewing elements of the offset design against the KBCs, as above, can be a good way to check that this can happen.</a:t>
            </a:r>
          </a:p>
          <a:p>
            <a:endParaRPr lang="en-US" sz="12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10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12</a:t>
            </a:fld>
            <a:endParaRPr/>
          </a:p>
        </p:txBody>
      </p:sp>
    </p:spTree>
    <p:extLst>
      <p:ext uri="{BB962C8B-B14F-4D97-AF65-F5344CB8AC3E}">
        <p14:creationId xmlns:p14="http://schemas.microsoft.com/office/powerpoint/2010/main" val="383576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pic>
        <p:nvPicPr>
          <p:cNvPr id="2" name="Picture 1">
            <a:extLst>
              <a:ext uri="{FF2B5EF4-FFF2-40B4-BE49-F238E27FC236}">
                <a16:creationId xmlns:a16="http://schemas.microsoft.com/office/drawing/2014/main" id="{48564484-6B87-4F1E-83CD-B75A153D0AA4}"/>
              </a:ext>
            </a:extLst>
          </p:cNvPr>
          <p:cNvPicPr>
            <a:picLocks noChangeAspect="1"/>
          </p:cNvPicPr>
          <p:nvPr/>
        </p:nvPicPr>
        <p:blipFill>
          <a:blip r:embed="rId3"/>
          <a:stretch>
            <a:fillRect/>
          </a:stretch>
        </p:blipFill>
        <p:spPr>
          <a:xfrm>
            <a:off x="876271" y="4810316"/>
            <a:ext cx="4448404" cy="1428823"/>
          </a:xfrm>
          <a:prstGeom prst="rect">
            <a:avLst/>
          </a:prstGeom>
        </p:spPr>
      </p:pic>
      <p:sp>
        <p:nvSpPr>
          <p:cNvPr id="272" name="Google Shape;2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 </a:t>
            </a:r>
            <a:endParaRPr dirty="0"/>
          </a:p>
        </p:txBody>
      </p:sp>
      <p:sp>
        <p:nvSpPr>
          <p:cNvPr id="273" name="Google Shape;2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13</a:t>
            </a:fld>
            <a:endParaRPr/>
          </a:p>
        </p:txBody>
      </p:sp>
    </p:spTree>
    <p:extLst>
      <p:ext uri="{BB962C8B-B14F-4D97-AF65-F5344CB8AC3E}">
        <p14:creationId xmlns:p14="http://schemas.microsoft.com/office/powerpoint/2010/main" val="27635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kern="0" dirty="0">
                <a:solidFill>
                  <a:srgbClr val="000000"/>
                </a:solidFill>
                <a:ea typeface="Calibri"/>
                <a:cs typeface="Calibri"/>
                <a:sym typeface="Calibri"/>
              </a:rPr>
              <a:t>Species Status by IUCN: Extinct (EX), Wild Eider (EW), Critically Endangered (CR), Endangered (EN), Vulnerable (VU), Near Threatened (NT), Least Concern (LC) , Data Deficient (DD), Not Evaluated (NE).</a:t>
            </a:r>
            <a:endParaRPr lang="en-US" sz="900" kern="0" dirty="0">
              <a:solidFill>
                <a:srgbClr val="000000"/>
              </a:solidFill>
              <a:cs typeface="Arial"/>
              <a:sym typeface="Arial"/>
            </a:endParaRPr>
          </a:p>
          <a:p>
            <a:pPr marL="0" lvl="0" indent="0" algn="l" rtl="0">
              <a:spcBef>
                <a:spcPts val="0"/>
              </a:spcBef>
              <a:spcAft>
                <a:spcPts val="0"/>
              </a:spcAft>
              <a:buNone/>
            </a:pPr>
            <a:endParaRPr dirty="0"/>
          </a:p>
        </p:txBody>
      </p:sp>
      <p:sp>
        <p:nvSpPr>
          <p:cNvPr id="290" name="Google Shape;2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14</a:t>
            </a:fld>
            <a:endParaRPr/>
          </a:p>
        </p:txBody>
      </p:sp>
    </p:spTree>
    <p:extLst>
      <p:ext uri="{BB962C8B-B14F-4D97-AF65-F5344CB8AC3E}">
        <p14:creationId xmlns:p14="http://schemas.microsoft.com/office/powerpoint/2010/main" val="244593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268297" y="4029931"/>
            <a:ext cx="6285816" cy="3971069"/>
          </a:xfrm>
          <a:prstGeom prst="rect">
            <a:avLst/>
          </a:prstGeom>
          <a:noFill/>
          <a:ln>
            <a:noFill/>
          </a:ln>
        </p:spPr>
        <p:txBody>
          <a:bodyPr spcFirstLastPara="1" wrap="square" lIns="91425" tIns="45700" rIns="91425" bIns="45700" anchor="t" anchorCtr="0">
            <a:noAutofit/>
          </a:bodyPr>
          <a:lstStyle/>
          <a:p>
            <a:r>
              <a:rPr lang="en-GB" sz="1000" kern="0" dirty="0">
                <a:solidFill>
                  <a:srgbClr val="000000"/>
                </a:solidFill>
                <a:ea typeface="Calibri"/>
                <a:cs typeface="Calibri"/>
              </a:rPr>
              <a:t>IPBES 2019 report and TEEB – Mainstreaming the Economics of Nature – 2010.</a:t>
            </a:r>
            <a:endParaRPr lang="en-GB" sz="1000" u="sng" dirty="0">
              <a:hlinkClick r:id="rId3"/>
            </a:endParaRPr>
          </a:p>
          <a:p>
            <a:r>
              <a:rPr lang="en-GB" sz="1000" u="sng" dirty="0">
                <a:hlinkClick r:id="rId3"/>
              </a:rPr>
              <a:t>http://doc.teebweb.org/wp-content/uploads/Study%20and%20Reports/Reports/Synthesis%20report/TEEB%20Synthesis%20Report%202010</a:t>
            </a:r>
            <a:r>
              <a:rPr lang="en-GB" sz="1000" u="sng">
                <a:hlinkClick r:id="rId3"/>
              </a:rPr>
              <a:t>.pdf</a:t>
            </a:r>
            <a:r>
              <a:rPr lang="en-US" sz="1000"/>
              <a:t>:</a:t>
            </a:r>
            <a:endParaRPr lang="en-GB" sz="1000" dirty="0"/>
          </a:p>
          <a:p>
            <a:pPr marL="171450" indent="-171450">
              <a:lnSpc>
                <a:spcPct val="106000"/>
              </a:lnSpc>
              <a:buFont typeface="Arial" panose="020B0604020202020204" pitchFamily="34" charset="0"/>
              <a:buChar char="•"/>
            </a:pPr>
            <a:r>
              <a:rPr lang="en-GB" sz="1000" dirty="0"/>
              <a:t>Halving deforestation rates by 2030 would reduce global greenhouse gas emissions by 1.5 to 2.7 GT CO2 per year, thereby avoiding damages from climate change estimated at more than US$ 3.7 trillion in NPV terms. This figure does not include the many co-benefits of forest ecosystems (Eliasch 2008).</a:t>
            </a:r>
          </a:p>
          <a:p>
            <a:pPr marL="171450" indent="-171450">
              <a:lnSpc>
                <a:spcPct val="106000"/>
              </a:lnSpc>
              <a:buFont typeface="Arial" panose="020B0604020202020204" pitchFamily="34" charset="0"/>
              <a:buChar char="•"/>
            </a:pPr>
            <a:r>
              <a:rPr lang="en-GB" sz="1000" dirty="0"/>
              <a:t>Competition between highly subsidized industrial fishing fleets coupled with poor regulation and weak enforcement of existing rules has led to over-exploitation of most commercially valuable fish stocks, reducing the income from global marine fisheries by US$ 50 billion annually, compared to a more sustainable fishing scenario (World Bank and FAO 2009). </a:t>
            </a:r>
          </a:p>
          <a:p>
            <a:pPr marL="171450" indent="-171450">
              <a:lnSpc>
                <a:spcPct val="106000"/>
              </a:lnSpc>
              <a:buFont typeface="Arial" panose="020B0604020202020204" pitchFamily="34" charset="0"/>
              <a:buChar char="•"/>
            </a:pPr>
            <a:r>
              <a:rPr lang="en-GB" sz="1000" dirty="0"/>
              <a:t>Although just covering 1.2% of the world’s continent shelves, coral reefs are home to an estimated 1-3 million species, including more than a quarter of all marine fish species (Allsopp et al. 2009). Some 30 million people in coastal and island communities are totally reliant on reef-based resources as their primary means of food production, income and livelihood (Gomez et al. 1994, Wilkinson 2004). </a:t>
            </a:r>
          </a:p>
          <a:p>
            <a:pPr marL="171450" indent="-171450">
              <a:lnSpc>
                <a:spcPct val="106000"/>
              </a:lnSpc>
              <a:buFont typeface="Arial" panose="020B0604020202020204" pitchFamily="34" charset="0"/>
              <a:buChar char="•"/>
            </a:pPr>
            <a:r>
              <a:rPr lang="en-GB" sz="1000" dirty="0"/>
              <a:t>Global sales of organic food and drink have recently been increasing by over US$ 5 billion a year, reaching US $46 billion in 2007 (Organic Monitor 2009); the global market for eco-labelled fish products grew by over 50% between 2008 and 2009 (MSC 2009); and ecotourism is the fastest-growing area of the tourism industry with an estimated increase of global spending of 20% annually (TIES 2006). </a:t>
            </a:r>
          </a:p>
          <a:p>
            <a:pPr marL="171450" indent="-171450">
              <a:lnSpc>
                <a:spcPct val="106000"/>
              </a:lnSpc>
              <a:buFont typeface="Arial" panose="020B0604020202020204" pitchFamily="34" charset="0"/>
              <a:buChar char="•"/>
            </a:pPr>
            <a:r>
              <a:rPr lang="en-GB" sz="1000" dirty="0"/>
              <a:t>Bee keeping generates US$ 213 million annually in Switzerland: A single bee colony ensured a yearly agricultural production worth (US$ 1,050) in pollinated fruits and berries in the year 2002, compared to just US$ 215 for direct products from beekeeping (e.g. honey, beeswax, pollen) (</a:t>
            </a:r>
            <a:r>
              <a:rPr lang="en-GB" sz="1000" dirty="0" err="1"/>
              <a:t>Fluri</a:t>
            </a:r>
            <a:r>
              <a:rPr lang="en-GB" sz="1000" dirty="0"/>
              <a:t> and Fricke 2005). On average, Swiss bee colonies ensured a yearly agricultural production worth about US$ 213 million by providing pollination, about five times value of the production of honey (</a:t>
            </a:r>
            <a:r>
              <a:rPr lang="en-GB" sz="1000" dirty="0" err="1"/>
              <a:t>TEEBcase</a:t>
            </a:r>
            <a:r>
              <a:rPr lang="en-GB" sz="1000" dirty="0"/>
              <a:t>: Valuation of pollination spurs support for bee keepers, Switzerland). The →total economic value of insect pollination worldwide is estimated at €153 billion, representing 9.5% of world agricultural output in 2005 (</a:t>
            </a:r>
            <a:r>
              <a:rPr lang="en-GB" sz="1000" dirty="0" err="1"/>
              <a:t>Gallai</a:t>
            </a:r>
            <a:r>
              <a:rPr lang="en-GB" sz="1000" dirty="0"/>
              <a:t> et al. 2009).</a:t>
            </a:r>
          </a:p>
          <a:p>
            <a:pPr marL="171450" indent="-171450">
              <a:lnSpc>
                <a:spcPct val="106000"/>
              </a:lnSpc>
              <a:buFont typeface="Arial" panose="020B0604020202020204" pitchFamily="34" charset="0"/>
              <a:buChar char="•"/>
            </a:pPr>
            <a:r>
              <a:rPr lang="en-GB" sz="1000" dirty="0"/>
              <a:t>Local authorities in Canberra have planted 400,000 trees to regulate microclimate, reduce pollution and thereby improve urban air quality, reduce energy costs for air conditioning as well as store and sequester carbon. These benefits are expected to amount to some US$ 20-67 million over the period 2008-2012, in terms of the value generated or savings realized for the city (</a:t>
            </a:r>
            <a:r>
              <a:rPr lang="en-GB" sz="1000" dirty="0" err="1"/>
              <a:t>Brack</a:t>
            </a:r>
            <a:r>
              <a:rPr lang="en-GB" sz="1000" dirty="0"/>
              <a:t> 2002).</a:t>
            </a:r>
          </a:p>
          <a:p>
            <a:pPr marL="0" lvl="0" indent="0" algn="l" rtl="0">
              <a:spcBef>
                <a:spcPts val="0"/>
              </a:spcBef>
              <a:spcAft>
                <a:spcPts val="0"/>
              </a:spcAft>
              <a:buNone/>
            </a:pPr>
            <a:endParaRPr dirty="0"/>
          </a:p>
        </p:txBody>
      </p:sp>
      <p:sp>
        <p:nvSpPr>
          <p:cNvPr id="273" name="Google Shape;2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15</a:t>
            </a:fld>
            <a:endParaRPr/>
          </a:p>
        </p:txBody>
      </p:sp>
    </p:spTree>
    <p:extLst>
      <p:ext uri="{BB962C8B-B14F-4D97-AF65-F5344CB8AC3E}">
        <p14:creationId xmlns:p14="http://schemas.microsoft.com/office/powerpoint/2010/main" val="152268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16</a:t>
            </a:fld>
            <a:endParaRPr lang="en-GB"/>
          </a:p>
        </p:txBody>
      </p:sp>
    </p:spTree>
    <p:extLst>
      <p:ext uri="{BB962C8B-B14F-4D97-AF65-F5344CB8AC3E}">
        <p14:creationId xmlns:p14="http://schemas.microsoft.com/office/powerpoint/2010/main" val="224108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270720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249142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4</a:t>
            </a:fld>
            <a:endParaRPr/>
          </a:p>
        </p:txBody>
      </p:sp>
    </p:spTree>
    <p:extLst>
      <p:ext uri="{BB962C8B-B14F-4D97-AF65-F5344CB8AC3E}">
        <p14:creationId xmlns:p14="http://schemas.microsoft.com/office/powerpoint/2010/main" val="14612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5</a:t>
            </a:fld>
            <a:endParaRPr/>
          </a:p>
        </p:txBody>
      </p:sp>
    </p:spTree>
    <p:extLst>
      <p:ext uri="{BB962C8B-B14F-4D97-AF65-F5344CB8AC3E}">
        <p14:creationId xmlns:p14="http://schemas.microsoft.com/office/powerpoint/2010/main" val="395632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6</a:t>
            </a:fld>
            <a:endParaRPr/>
          </a:p>
        </p:txBody>
      </p:sp>
    </p:spTree>
    <p:extLst>
      <p:ext uri="{BB962C8B-B14F-4D97-AF65-F5344CB8AC3E}">
        <p14:creationId xmlns:p14="http://schemas.microsoft.com/office/powerpoint/2010/main" val="380791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7</a:t>
            </a:fld>
            <a:endParaRPr/>
          </a:p>
        </p:txBody>
      </p:sp>
    </p:spTree>
    <p:extLst>
      <p:ext uri="{BB962C8B-B14F-4D97-AF65-F5344CB8AC3E}">
        <p14:creationId xmlns:p14="http://schemas.microsoft.com/office/powerpoint/2010/main" val="107745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8</a:t>
            </a:fld>
            <a:endParaRPr/>
          </a:p>
        </p:txBody>
      </p:sp>
    </p:spTree>
    <p:extLst>
      <p:ext uri="{BB962C8B-B14F-4D97-AF65-F5344CB8AC3E}">
        <p14:creationId xmlns:p14="http://schemas.microsoft.com/office/powerpoint/2010/main" val="93557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9</a:t>
            </a:fld>
            <a:endParaRPr/>
          </a:p>
        </p:txBody>
      </p:sp>
    </p:spTree>
    <p:extLst>
      <p:ext uri="{BB962C8B-B14F-4D97-AF65-F5344CB8AC3E}">
        <p14:creationId xmlns:p14="http://schemas.microsoft.com/office/powerpoint/2010/main" val="364621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864898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150106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0"/>
        <p:cNvGrpSpPr/>
        <p:nvPr/>
      </p:nvGrpSpPr>
      <p:grpSpPr>
        <a:xfrm>
          <a:off x="0" y="0"/>
          <a:ext cx="0" cy="0"/>
          <a:chOff x="0" y="0"/>
          <a:chExt cx="0" cy="0"/>
        </a:xfrm>
      </p:grpSpPr>
      <p:sp>
        <p:nvSpPr>
          <p:cNvPr id="41" name="Google Shape;41;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1911803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427827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2880443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3479968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1178606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1836249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1009545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3353158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a:t>
            </a:fld>
            <a:endParaRPr/>
          </a:p>
        </p:txBody>
      </p:sp>
    </p:spTree>
    <p:extLst>
      <p:ext uri="{BB962C8B-B14F-4D97-AF65-F5344CB8AC3E}">
        <p14:creationId xmlns:p14="http://schemas.microsoft.com/office/powerpoint/2010/main" val="313919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18"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1.jpeg"/><Relationship Id="rId2" Type="http://schemas.openxmlformats.org/officeDocument/2006/relationships/slideLayout" Target="../slideLayouts/slideLayout16.xml"/><Relationship Id="rId16"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1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18.jpg"/><Relationship Id="rId2" Type="http://schemas.openxmlformats.org/officeDocument/2006/relationships/slideLayout" Target="../slideLayouts/slideLayout27.xml"/><Relationship Id="rId16"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6.png"/><Relationship Id="rId10" Type="http://schemas.openxmlformats.org/officeDocument/2006/relationships/slideLayout" Target="../slideLayouts/slideLayout35.xml"/><Relationship Id="rId19" Type="http://schemas.openxmlformats.org/officeDocument/2006/relationships/image" Target="../media/image20.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400">
              <a:buClr>
                <a:srgbClr val="000000"/>
              </a:buClr>
              <a:buFont typeface="Arial"/>
              <a:buNone/>
            </a:pPr>
            <a:endParaRPr kern="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400">
              <a:buClr>
                <a:srgbClr val="000000"/>
              </a:buClr>
              <a:buFont typeface="Arial"/>
              <a:buNone/>
            </a:pPr>
            <a:endParaRPr kern="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914400">
              <a:buClr>
                <a:srgbClr val="000000"/>
              </a:buClr>
              <a:buFont typeface="Arial"/>
              <a:buNone/>
            </a:pPr>
            <a:fld id="{00000000-1234-1234-1234-123412341234}" type="slidenum">
              <a:rPr lang="fr-FR" kern="0"/>
              <a:pPr defTabSz="914400">
                <a:buClr>
                  <a:srgbClr val="000000"/>
                </a:buClr>
                <a:buFont typeface="Arial"/>
                <a:buNone/>
              </a:pPr>
              <a:t>‹#›</a:t>
            </a:fld>
            <a:endParaRPr kern="0"/>
          </a:p>
        </p:txBody>
      </p:sp>
      <p:sp>
        <p:nvSpPr>
          <p:cNvPr id="15" name="Google Shape;15;p1"/>
          <p:cNvSpPr txBox="1"/>
          <p:nvPr/>
        </p:nvSpPr>
        <p:spPr>
          <a:xfrm>
            <a:off x="10548944" y="6439402"/>
            <a:ext cx="804856" cy="279315"/>
          </a:xfrm>
          <a:prstGeom prst="rect">
            <a:avLst/>
          </a:prstGeom>
          <a:noFill/>
          <a:ln>
            <a:noFill/>
          </a:ln>
        </p:spPr>
        <p:txBody>
          <a:bodyPr spcFirstLastPara="1" wrap="square" lIns="91425" tIns="45700" rIns="91425" bIns="45700" anchor="ctr" anchorCtr="0">
            <a:noAutofit/>
          </a:bodyPr>
          <a:lstStyle/>
          <a:p>
            <a:pPr algn="r" defTabSz="914400">
              <a:buClr>
                <a:srgbClr val="000000"/>
              </a:buClr>
              <a:buFont typeface="Arial"/>
              <a:buNone/>
            </a:pPr>
            <a:fld id="{00000000-1234-1234-1234-123412341234}" type="slidenum">
              <a:rPr lang="fr-FR" sz="1200" kern="0">
                <a:solidFill>
                  <a:srgbClr val="888888"/>
                </a:solidFill>
                <a:latin typeface="Calibri"/>
                <a:ea typeface="Calibri"/>
                <a:cs typeface="Calibri"/>
                <a:sym typeface="Calibri"/>
              </a:rPr>
              <a:pPr algn="r" defTabSz="914400">
                <a:buClr>
                  <a:srgbClr val="000000"/>
                </a:buClr>
                <a:buFont typeface="Arial"/>
                <a:buNone/>
              </a:pPr>
              <a:t>‹#›</a:t>
            </a:fld>
            <a:endParaRPr sz="1200" kern="0">
              <a:solidFill>
                <a:srgbClr val="888888"/>
              </a:solidFill>
              <a:latin typeface="Calibri"/>
              <a:ea typeface="Calibri"/>
              <a:cs typeface="Calibri"/>
              <a:sym typeface="Calibri"/>
            </a:endParaRPr>
          </a:p>
        </p:txBody>
      </p:sp>
      <p:sp>
        <p:nvSpPr>
          <p:cNvPr id="16" name="Google Shape;16;p1"/>
          <p:cNvSpPr/>
          <p:nvPr/>
        </p:nvSpPr>
        <p:spPr>
          <a:xfrm>
            <a:off x="0" y="-27384"/>
            <a:ext cx="12192000" cy="822960"/>
          </a:xfrm>
          <a:prstGeom prst="rect">
            <a:avLst/>
          </a:prstGeom>
          <a:solidFill>
            <a:srgbClr val="548135"/>
          </a:solidFill>
          <a:ln>
            <a:noFill/>
          </a:ln>
        </p:spPr>
        <p:txBody>
          <a:bodyPr spcFirstLastPara="1" wrap="square" lIns="91425" tIns="45700" rIns="91425" bIns="45700" anchor="ctr" anchorCtr="0">
            <a:noAutofit/>
          </a:bodyPr>
          <a:lstStyle/>
          <a:p>
            <a:pPr defTabSz="914400">
              <a:lnSpc>
                <a:spcPct val="105000"/>
              </a:lnSpc>
              <a:buClr>
                <a:srgbClr val="000000"/>
              </a:buClr>
              <a:buFont typeface="Arial"/>
              <a:buNone/>
            </a:pPr>
            <a:endParaRPr kern="0">
              <a:solidFill>
                <a:srgbClr val="00B050"/>
              </a:solidFill>
              <a:latin typeface="Calibri"/>
              <a:ea typeface="Calibri"/>
              <a:cs typeface="Calibri"/>
              <a:sym typeface="Calibri"/>
            </a:endParaRPr>
          </a:p>
        </p:txBody>
      </p:sp>
      <p:pic>
        <p:nvPicPr>
          <p:cNvPr id="17" name="Google Shape;17;p1"/>
          <p:cNvPicPr preferRelativeResize="0"/>
          <p:nvPr/>
        </p:nvPicPr>
        <p:blipFill rotWithShape="1">
          <a:blip r:embed="rId13">
            <a:alphaModFix/>
          </a:blip>
          <a:srcRect/>
          <a:stretch/>
        </p:blipFill>
        <p:spPr>
          <a:xfrm>
            <a:off x="92294" y="79082"/>
            <a:ext cx="623541" cy="623541"/>
          </a:xfrm>
          <a:prstGeom prst="rect">
            <a:avLst/>
          </a:prstGeom>
          <a:noFill/>
          <a:ln>
            <a:noFill/>
          </a:ln>
        </p:spPr>
      </p:pic>
      <p:grpSp>
        <p:nvGrpSpPr>
          <p:cNvPr id="18" name="Google Shape;18;p1"/>
          <p:cNvGrpSpPr/>
          <p:nvPr/>
        </p:nvGrpSpPr>
        <p:grpSpPr>
          <a:xfrm>
            <a:off x="10215158" y="79082"/>
            <a:ext cx="1854927" cy="631903"/>
            <a:chOff x="9875520" y="79082"/>
            <a:chExt cx="1854927" cy="631903"/>
          </a:xfrm>
        </p:grpSpPr>
        <p:sp>
          <p:nvSpPr>
            <p:cNvPr id="19" name="Google Shape;19;p1"/>
            <p:cNvSpPr/>
            <p:nvPr/>
          </p:nvSpPr>
          <p:spPr>
            <a:xfrm>
              <a:off x="9875521" y="79082"/>
              <a:ext cx="1854926" cy="62354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0" name="Google Shape;20;p1"/>
            <p:cNvGrpSpPr/>
            <p:nvPr/>
          </p:nvGrpSpPr>
          <p:grpSpPr>
            <a:xfrm>
              <a:off x="9875520" y="86684"/>
              <a:ext cx="1854926" cy="624301"/>
              <a:chOff x="2483768" y="1737508"/>
              <a:chExt cx="2830071" cy="952501"/>
            </a:xfrm>
          </p:grpSpPr>
          <p:pic>
            <p:nvPicPr>
              <p:cNvPr id="21" name="Google Shape;21;p1"/>
              <p:cNvPicPr preferRelativeResize="0"/>
              <p:nvPr/>
            </p:nvPicPr>
            <p:blipFill rotWithShape="1">
              <a:blip r:embed="rId14">
                <a:alphaModFix/>
              </a:blip>
              <a:srcRect/>
              <a:stretch/>
            </p:blipFill>
            <p:spPr>
              <a:xfrm>
                <a:off x="2483768" y="1744880"/>
                <a:ext cx="936104" cy="936104"/>
              </a:xfrm>
              <a:prstGeom prst="rect">
                <a:avLst/>
              </a:prstGeom>
              <a:noFill/>
              <a:ln>
                <a:noFill/>
              </a:ln>
            </p:spPr>
          </p:pic>
          <p:pic>
            <p:nvPicPr>
              <p:cNvPr id="22" name="Google Shape;22;p1"/>
              <p:cNvPicPr preferRelativeResize="0"/>
              <p:nvPr/>
            </p:nvPicPr>
            <p:blipFill rotWithShape="1">
              <a:blip r:embed="rId15">
                <a:alphaModFix/>
              </a:blip>
              <a:srcRect/>
              <a:stretch/>
            </p:blipFill>
            <p:spPr>
              <a:xfrm>
                <a:off x="3531127" y="1737508"/>
                <a:ext cx="952500" cy="952501"/>
              </a:xfrm>
              <a:prstGeom prst="rect">
                <a:avLst/>
              </a:prstGeom>
              <a:noFill/>
              <a:ln>
                <a:noFill/>
              </a:ln>
            </p:spPr>
          </p:pic>
          <p:pic>
            <p:nvPicPr>
              <p:cNvPr id="23" name="Google Shape;23;p1"/>
              <p:cNvPicPr preferRelativeResize="0"/>
              <p:nvPr/>
            </p:nvPicPr>
            <p:blipFill rotWithShape="1">
              <a:blip r:embed="rId16">
                <a:alphaModFix/>
              </a:blip>
              <a:srcRect/>
              <a:stretch/>
            </p:blipFill>
            <p:spPr>
              <a:xfrm>
                <a:off x="4644008" y="1814578"/>
                <a:ext cx="669831" cy="805408"/>
              </a:xfrm>
              <a:prstGeom prst="rect">
                <a:avLst/>
              </a:prstGeom>
              <a:noFill/>
              <a:ln>
                <a:noFill/>
              </a:ln>
            </p:spPr>
          </p:pic>
        </p:grpSp>
      </p:grpSp>
      <p:grpSp>
        <p:nvGrpSpPr>
          <p:cNvPr id="24" name="Google Shape;24;p1"/>
          <p:cNvGrpSpPr/>
          <p:nvPr/>
        </p:nvGrpSpPr>
        <p:grpSpPr>
          <a:xfrm>
            <a:off x="92295" y="6153841"/>
            <a:ext cx="2494152" cy="564876"/>
            <a:chOff x="1566227" y="87948"/>
            <a:chExt cx="3496310" cy="791845"/>
          </a:xfrm>
        </p:grpSpPr>
        <p:pic>
          <p:nvPicPr>
            <p:cNvPr id="25" name="Google Shape;25;p1"/>
            <p:cNvPicPr preferRelativeResize="0"/>
            <p:nvPr/>
          </p:nvPicPr>
          <p:blipFill rotWithShape="1">
            <a:blip r:embed="rId17">
              <a:alphaModFix/>
            </a:blip>
            <a:srcRect/>
            <a:stretch/>
          </p:blipFill>
          <p:spPr>
            <a:xfrm>
              <a:off x="3165157" y="120968"/>
              <a:ext cx="581025" cy="719455"/>
            </a:xfrm>
            <a:prstGeom prst="rect">
              <a:avLst/>
            </a:prstGeom>
            <a:noFill/>
            <a:ln>
              <a:noFill/>
            </a:ln>
          </p:spPr>
        </p:pic>
        <p:pic>
          <p:nvPicPr>
            <p:cNvPr id="26" name="Google Shape;26;p1"/>
            <p:cNvPicPr preferRelativeResize="0"/>
            <p:nvPr/>
          </p:nvPicPr>
          <p:blipFill rotWithShape="1">
            <a:blip r:embed="rId18">
              <a:alphaModFix/>
            </a:blip>
            <a:srcRect/>
            <a:stretch/>
          </p:blipFill>
          <p:spPr>
            <a:xfrm>
              <a:off x="3904932" y="122238"/>
              <a:ext cx="1157605" cy="647700"/>
            </a:xfrm>
            <a:prstGeom prst="rect">
              <a:avLst/>
            </a:prstGeom>
            <a:noFill/>
            <a:ln>
              <a:noFill/>
            </a:ln>
          </p:spPr>
        </p:pic>
        <p:pic>
          <p:nvPicPr>
            <p:cNvPr id="27" name="Google Shape;27;p1" descr="C:\Users\Hugo Rainey\Documents\COMBO Project\Media &amp; Communications\Logos\AFD\image_galleryCAAVZY69.png"/>
            <p:cNvPicPr preferRelativeResize="0"/>
            <p:nvPr/>
          </p:nvPicPr>
          <p:blipFill rotWithShape="1">
            <a:blip r:embed="rId19">
              <a:alphaModFix/>
            </a:blip>
            <a:srcRect/>
            <a:stretch/>
          </p:blipFill>
          <p:spPr>
            <a:xfrm>
              <a:off x="1566227" y="87948"/>
              <a:ext cx="1582420" cy="791845"/>
            </a:xfrm>
            <a:prstGeom prst="rect">
              <a:avLst/>
            </a:prstGeom>
            <a:noFill/>
            <a:ln>
              <a:noFill/>
            </a:ln>
          </p:spPr>
        </p:pic>
      </p:grpSp>
    </p:spTree>
    <p:extLst>
      <p:ext uri="{BB962C8B-B14F-4D97-AF65-F5344CB8AC3E}">
        <p14:creationId xmlns:p14="http://schemas.microsoft.com/office/powerpoint/2010/main" val="2794306478"/>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hyperlink" Target="http://www.google.co.za/imgres?imgurl=http://www.abolitionist.com/reprogramming/lion.jpg&amp;imgrefurl=http://www.abolitionist.com/reprogramming/darwinian-life.html&amp;usg=__ubJMQI7MZeEZ0r6ACvxsnjalN8M=&amp;h=450&amp;w=479&amp;sz=48&amp;hl=en&amp;start=1&amp;itbs=1&amp;tbnid=kIsxqgNdMACTfM:&amp;tbnh=121&amp;tbnw=129&amp;prev=/images?q=lion&amp;hl=en&amp;sa=G&amp;gbv=2&amp;tbs=isch:1"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38.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hyperlink" Target="http://www.google.co.za/imgres?imgurl=http://www.abolitionist.com/reprogramming/lion.jpg&amp;imgrefurl=http://www.abolitionist.com/reprogramming/darwinian-life.html&amp;usg=__ubJMQI7MZeEZ0r6ACvxsnjalN8M=&amp;h=450&amp;w=479&amp;sz=48&amp;hl=en&amp;start=1&amp;itbs=1&amp;tbnid=kIsxqgNdMACTfM:&amp;tbnh=121&amp;tbnw=129&amp;prev=/images?q=lion&amp;hl=en&amp;sa=G&amp;gbv=2&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38.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25.jpg"/><Relationship Id="rId7"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27.png"/><Relationship Id="rId4" Type="http://schemas.openxmlformats.org/officeDocument/2006/relationships/image" Target="../media/image26.jpg"/><Relationship Id="rId9" Type="http://schemas.openxmlformats.org/officeDocument/2006/relationships/image" Target="../media/image47.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48.png"/><Relationship Id="rId5" Type="http://schemas.openxmlformats.org/officeDocument/2006/relationships/image" Target="../media/image27.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25.jp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50.jpg"/><Relationship Id="rId5" Type="http://schemas.openxmlformats.org/officeDocument/2006/relationships/image" Target="../media/image27.png"/><Relationship Id="rId4" Type="http://schemas.openxmlformats.org/officeDocument/2006/relationships/image" Target="../media/image26.jpg"/><Relationship Id="rId9" Type="http://schemas.openxmlformats.org/officeDocument/2006/relationships/image" Target="../media/image5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9.jpg"/><Relationship Id="rId5" Type="http://schemas.openxmlformats.org/officeDocument/2006/relationships/image" Target="../media/image27.png"/><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0.jpg"/><Relationship Id="rId5" Type="http://schemas.openxmlformats.org/officeDocument/2006/relationships/image" Target="../media/image27.pn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1.jpg"/><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2.jpg"/><Relationship Id="rId5" Type="http://schemas.openxmlformats.org/officeDocument/2006/relationships/image" Target="../media/image27.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5.jp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4.jpg"/><Relationship Id="rId5" Type="http://schemas.openxmlformats.org/officeDocument/2006/relationships/image" Target="../media/image27.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4031873"/>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a:solidFill>
                  <a:schemeClr val="bg1"/>
                </a:solidFill>
                <a:latin typeface="Calibri" panose="020F0502020204030204" pitchFamily="34" charset="0"/>
              </a:rPr>
              <a:t>Module </a:t>
            </a:r>
            <a:r>
              <a:rPr lang="fr-FR" sz="2800" b="1" dirty="0" smtClean="0">
                <a:solidFill>
                  <a:schemeClr val="bg1"/>
                </a:solidFill>
                <a:latin typeface="Calibri" panose="020F0502020204030204" pitchFamily="34" charset="0"/>
              </a:rPr>
              <a:t>1</a:t>
            </a:r>
            <a:endParaRPr lang="fr-FR" sz="2800" b="1" dirty="0">
              <a:solidFill>
                <a:schemeClr val="bg1"/>
              </a:solidFill>
              <a:latin typeface="Calibri" panose="020F0502020204030204" pitchFamily="34" charset="0"/>
            </a:endParaRPr>
          </a:p>
          <a:p>
            <a:pPr algn="ctr" defTabSz="768111"/>
            <a:r>
              <a:rPr lang="en-US" sz="2800" b="1" dirty="0">
                <a:solidFill>
                  <a:schemeClr val="bg1"/>
                </a:solidFill>
                <a:latin typeface="Calibri" panose="020F0502020204030204" pitchFamily="34" charset="0"/>
                <a:cs typeface="Calibri" panose="020F0502020204030204" pitchFamily="34" charset="0"/>
              </a:rPr>
              <a:t>Biodiversity and ecosystem services: </a:t>
            </a:r>
          </a:p>
          <a:p>
            <a:pPr algn="ctr" defTabSz="768111"/>
            <a:r>
              <a:rPr lang="en-US" sz="2800" b="1" dirty="0">
                <a:solidFill>
                  <a:schemeClr val="bg1"/>
                </a:solidFill>
                <a:latin typeface="Calibri" panose="020F0502020204030204" pitchFamily="34" charset="0"/>
                <a:cs typeface="Calibri" panose="020F0502020204030204" pitchFamily="34" charset="0"/>
              </a:rPr>
              <a:t>what are they, why do they matter and </a:t>
            </a:r>
          </a:p>
          <a:p>
            <a:pPr algn="ctr" defTabSz="768111"/>
            <a:r>
              <a:rPr lang="en-US" sz="2800" b="1" dirty="0">
                <a:solidFill>
                  <a:schemeClr val="bg1"/>
                </a:solidFill>
                <a:latin typeface="Calibri" panose="020F0502020204030204" pitchFamily="34" charset="0"/>
                <a:cs typeface="Calibri" panose="020F0502020204030204" pitchFamily="34" charset="0"/>
              </a:rPr>
              <a:t>what is causing their loss?</a:t>
            </a:r>
          </a:p>
          <a:p>
            <a:pPr algn="ctr" defTabSz="768111"/>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1200329"/>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Module </a:t>
            </a:r>
            <a:r>
              <a:rPr lang="fr-FR" sz="3600" b="1" dirty="0" smtClean="0">
                <a:solidFill>
                  <a:schemeClr val="bg1"/>
                </a:solidFill>
                <a:latin typeface="Calibri" panose="020F0502020204030204" pitchFamily="34" charset="0"/>
              </a:rPr>
              <a:t>1 </a:t>
            </a:r>
            <a:r>
              <a:rPr lang="fr-FR" sz="3600" b="1" dirty="0">
                <a:solidFill>
                  <a:schemeClr val="bg1"/>
                </a:solidFill>
                <a:latin typeface="Calibri" panose="020F0502020204030204" pitchFamily="34" charset="0"/>
              </a:rPr>
              <a:t>- </a:t>
            </a:r>
            <a:r>
              <a:rPr lang="fr-FR" sz="3600" b="1" dirty="0" err="1">
                <a:solidFill>
                  <a:schemeClr val="bg1"/>
                </a:solidFill>
                <a:latin typeface="Calibri" panose="020F0502020204030204" pitchFamily="34" charset="0"/>
              </a:rPr>
              <a:t>Biodiversity</a:t>
            </a:r>
            <a:r>
              <a:rPr lang="fr-FR" sz="3600" b="1" dirty="0">
                <a:solidFill>
                  <a:schemeClr val="bg1"/>
                </a:solidFill>
                <a:latin typeface="Calibri" panose="020F0502020204030204" pitchFamily="34" charset="0"/>
              </a:rPr>
              <a:t> and </a:t>
            </a:r>
            <a:r>
              <a:rPr lang="fr-FR" sz="3600" b="1" dirty="0" err="1" smtClean="0">
                <a:solidFill>
                  <a:schemeClr val="bg1"/>
                </a:solidFill>
                <a:latin typeface="Calibri" panose="020F0502020204030204" pitchFamily="34" charset="0"/>
              </a:rPr>
              <a:t>Ecosystem</a:t>
            </a:r>
            <a:r>
              <a:rPr lang="fr-FR" sz="3600" b="1" dirty="0" smtClean="0">
                <a:solidFill>
                  <a:schemeClr val="bg1"/>
                </a:solidFill>
                <a:latin typeface="Calibri" panose="020F0502020204030204" pitchFamily="34" charset="0"/>
              </a:rPr>
              <a:t> Services</a:t>
            </a:r>
            <a:endParaRPr lang="fr-FR"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357320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9" name="Group 35"/>
          <p:cNvGraphicFramePr>
            <a:graphicFrameLocks noGrp="1"/>
          </p:cNvGraphicFramePr>
          <p:nvPr>
            <p:extLst>
              <p:ext uri="{D42A27DB-BD31-4B8C-83A1-F6EECF244321}">
                <p14:modId xmlns:p14="http://schemas.microsoft.com/office/powerpoint/2010/main" val="582239850"/>
              </p:ext>
            </p:extLst>
          </p:nvPr>
        </p:nvGraphicFramePr>
        <p:xfrm>
          <a:off x="1080097" y="1082676"/>
          <a:ext cx="10395928" cy="4895703"/>
        </p:xfrm>
        <a:graphic>
          <a:graphicData uri="http://schemas.openxmlformats.org/drawingml/2006/table">
            <a:tbl>
              <a:tblPr/>
              <a:tblGrid>
                <a:gridCol w="3324824">
                  <a:extLst>
                    <a:ext uri="{9D8B030D-6E8A-4147-A177-3AD203B41FA5}">
                      <a16:colId xmlns:a16="http://schemas.microsoft.com/office/drawing/2014/main" val="20000"/>
                    </a:ext>
                  </a:extLst>
                </a:gridCol>
                <a:gridCol w="2513130">
                  <a:extLst>
                    <a:ext uri="{9D8B030D-6E8A-4147-A177-3AD203B41FA5}">
                      <a16:colId xmlns:a16="http://schemas.microsoft.com/office/drawing/2014/main" val="20001"/>
                    </a:ext>
                  </a:extLst>
                </a:gridCol>
                <a:gridCol w="2357035">
                  <a:extLst>
                    <a:ext uri="{9D8B030D-6E8A-4147-A177-3AD203B41FA5}">
                      <a16:colId xmlns:a16="http://schemas.microsoft.com/office/drawing/2014/main" val="20002"/>
                    </a:ext>
                  </a:extLst>
                </a:gridCol>
                <a:gridCol w="2200939">
                  <a:extLst>
                    <a:ext uri="{9D8B030D-6E8A-4147-A177-3AD203B41FA5}">
                      <a16:colId xmlns:a16="http://schemas.microsoft.com/office/drawing/2014/main" val="20003"/>
                    </a:ext>
                  </a:extLst>
                </a:gridCol>
              </a:tblGrid>
              <a:tr h="98742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Biodiversity Component</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Intrinsic Values</a:t>
                      </a: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600" b="1" i="0" u="none" strike="noStrike" cap="none" normalizeH="0" baseline="0" dirty="0">
                          <a:ln>
                            <a:noFill/>
                          </a:ln>
                          <a:solidFill>
                            <a:schemeClr val="tx1"/>
                          </a:solidFill>
                          <a:effectLst/>
                          <a:latin typeface="Arial" pitchFamily="34" charset="0"/>
                          <a:cs typeface="Times New Roman" pitchFamily="18" charset="0"/>
                        </a:rPr>
                        <a:t>(Vulnerability, irreplaceability)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Use Values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Cultural Values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611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Threatened species; restricted range and/or endemic species; </a:t>
                      </a:r>
                      <a:r>
                        <a:rPr kumimoji="0" lang="en-US" sz="1600" b="0" i="0" u="none" strike="noStrike" cap="none" normalizeH="0" baseline="0" dirty="0" err="1">
                          <a:ln>
                            <a:noFill/>
                          </a:ln>
                          <a:solidFill>
                            <a:schemeClr val="tx1"/>
                          </a:solidFill>
                          <a:effectLst/>
                          <a:latin typeface="Arial" pitchFamily="34" charset="0"/>
                          <a:cs typeface="Times New Roman" pitchFamily="18" charset="0"/>
                        </a:rPr>
                        <a:t>congregatory</a:t>
                      </a:r>
                      <a:r>
                        <a:rPr kumimoji="0" lang="en-US" sz="1600" b="0" i="0" u="none" strike="noStrike" cap="none" normalizeH="0" baseline="0" dirty="0">
                          <a:ln>
                            <a:noFill/>
                          </a:ln>
                          <a:solidFill>
                            <a:schemeClr val="tx1"/>
                          </a:solidFill>
                          <a:effectLst/>
                          <a:latin typeface="Arial" pitchFamily="34" charset="0"/>
                          <a:cs typeface="Times New Roman" pitchFamily="18" charset="0"/>
                        </a:rPr>
                        <a:t> 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68325" marR="0" lvl="0" indent="-568325"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Species providing fuel, fiber, food, medicines, etc.</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Totem 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80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Habitats/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Communities/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Assemblages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3700" marR="0" lvl="0" indent="-3937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Rare or threatened habitat types; exemplary habitats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Recreational sites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Sacred sites (e.g. sacred groves, burial grounds); sites of aesthetic importance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136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Whole Landscapes / Ecosystems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Climate regulation; seed dispersal; pollination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cs typeface="Times New Roman" pitchFamily="18" charset="0"/>
                        </a:rPr>
                        <a:t>Air and water quality regulation; soil fertility; pollination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E.g. Landscape-scale sacred sites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 name="Picture 5"/>
          <p:cNvPicPr>
            <a:picLocks noChangeAspect="1" noChangeArrowheads="1"/>
          </p:cNvPicPr>
          <p:nvPr/>
        </p:nvPicPr>
        <p:blipFill>
          <a:blip r:embed="rId3" cstate="print"/>
          <a:srcRect/>
          <a:stretch>
            <a:fillRect/>
          </a:stretch>
        </p:blipFill>
        <p:spPr bwMode="auto">
          <a:xfrm>
            <a:off x="1803401" y="2588786"/>
            <a:ext cx="1328989" cy="1066839"/>
          </a:xfrm>
          <a:prstGeom prst="rect">
            <a:avLst/>
          </a:prstGeom>
          <a:noFill/>
          <a:ln w="9525">
            <a:noFill/>
            <a:miter lim="800000"/>
            <a:headEnd/>
            <a:tailEnd/>
          </a:ln>
        </p:spPr>
      </p:pic>
      <p:grpSp>
        <p:nvGrpSpPr>
          <p:cNvPr id="2" name="Group 6"/>
          <p:cNvGrpSpPr/>
          <p:nvPr/>
        </p:nvGrpSpPr>
        <p:grpSpPr>
          <a:xfrm>
            <a:off x="3195888" y="2159001"/>
            <a:ext cx="853434" cy="1003794"/>
            <a:chOff x="7008726" y="2362200"/>
            <a:chExt cx="2135274" cy="2075970"/>
          </a:xfrm>
        </p:grpSpPr>
        <p:pic>
          <p:nvPicPr>
            <p:cNvPr id="8" name="Picture 4"/>
            <p:cNvPicPr>
              <a:picLocks noChangeAspect="1" noChangeArrowheads="1"/>
            </p:cNvPicPr>
            <p:nvPr/>
          </p:nvPicPr>
          <p:blipFill>
            <a:blip r:embed="rId4" cstate="print"/>
            <a:srcRect/>
            <a:stretch>
              <a:fillRect/>
            </a:stretch>
          </p:blipFill>
          <p:spPr bwMode="auto">
            <a:xfrm>
              <a:off x="7008726" y="2362200"/>
              <a:ext cx="2135274" cy="2019300"/>
            </a:xfrm>
            <a:prstGeom prst="rect">
              <a:avLst/>
            </a:prstGeom>
            <a:noFill/>
            <a:ln w="9525">
              <a:noFill/>
              <a:miter lim="800000"/>
              <a:headEnd/>
              <a:tailEnd/>
            </a:ln>
          </p:spPr>
        </p:pic>
        <p:sp>
          <p:nvSpPr>
            <p:cNvPr id="9" name="TextBox 8"/>
            <p:cNvSpPr txBox="1"/>
            <p:nvPr/>
          </p:nvSpPr>
          <p:spPr>
            <a:xfrm>
              <a:off x="7705302" y="4151737"/>
              <a:ext cx="1276199" cy="286433"/>
            </a:xfrm>
            <a:prstGeom prst="rect">
              <a:avLst/>
            </a:prstGeom>
            <a:noFill/>
          </p:spPr>
          <p:txBody>
            <a:bodyPr wrap="none" rtlCol="0">
              <a:spAutoFit/>
            </a:bodyPr>
            <a:lstStyle/>
            <a:p>
              <a:r>
                <a:rPr lang="en-US" sz="300" dirty="0">
                  <a:latin typeface="Arial" pitchFamily="34" charset="0"/>
                  <a:cs typeface="Arial" pitchFamily="34" charset="0"/>
                </a:rPr>
                <a:t>Photo Adam Ridley</a:t>
              </a:r>
              <a:endParaRPr lang="en-GB" sz="300" dirty="0">
                <a:latin typeface="Arial" pitchFamily="34" charset="0"/>
                <a:cs typeface="Arial" pitchFamily="34" charset="0"/>
              </a:endParaRPr>
            </a:p>
          </p:txBody>
        </p:sp>
      </p:grpSp>
      <p:pic>
        <p:nvPicPr>
          <p:cNvPr id="10" name="Picture 4"/>
          <p:cNvPicPr>
            <a:picLocks noChangeAspect="1" noChangeArrowheads="1"/>
          </p:cNvPicPr>
          <p:nvPr/>
        </p:nvPicPr>
        <p:blipFill>
          <a:blip r:embed="rId5" cstate="print"/>
          <a:srcRect/>
          <a:stretch>
            <a:fillRect/>
          </a:stretch>
        </p:blipFill>
        <p:spPr bwMode="auto">
          <a:xfrm>
            <a:off x="2587384" y="5622005"/>
            <a:ext cx="1988034" cy="1047354"/>
          </a:xfrm>
          <a:prstGeom prst="rect">
            <a:avLst/>
          </a:prstGeom>
          <a:noFill/>
          <a:ln w="9525">
            <a:noFill/>
            <a:miter lim="800000"/>
            <a:headEnd/>
            <a:tailEnd/>
          </a:ln>
        </p:spPr>
      </p:pic>
      <p:pic>
        <p:nvPicPr>
          <p:cNvPr id="29698" name="Picture 2"/>
          <p:cNvPicPr>
            <a:picLocks noChangeAspect="1" noChangeArrowheads="1"/>
          </p:cNvPicPr>
          <p:nvPr/>
        </p:nvPicPr>
        <p:blipFill>
          <a:blip r:embed="rId6" cstate="print"/>
          <a:srcRect/>
          <a:stretch>
            <a:fillRect/>
          </a:stretch>
        </p:blipFill>
        <p:spPr bwMode="auto">
          <a:xfrm>
            <a:off x="7127876" y="4011064"/>
            <a:ext cx="1177924" cy="836732"/>
          </a:xfrm>
          <a:prstGeom prst="rect">
            <a:avLst/>
          </a:prstGeom>
          <a:noFill/>
          <a:ln w="9525">
            <a:noFill/>
            <a:miter lim="800000"/>
            <a:headEnd/>
            <a:tailEnd/>
          </a:ln>
        </p:spPr>
      </p:pic>
      <p:sp>
        <p:nvSpPr>
          <p:cNvPr id="12" name="Rectangle 2"/>
          <p:cNvSpPr txBox="1">
            <a:spLocks noChangeArrowheads="1"/>
          </p:cNvSpPr>
          <p:nvPr/>
        </p:nvSpPr>
        <p:spPr bwMode="auto">
          <a:xfrm>
            <a:off x="4012054" y="6093296"/>
            <a:ext cx="6116394" cy="221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defRPr/>
            </a:pPr>
            <a:endParaRPr lang="en-US" sz="2000" kern="0" dirty="0">
              <a:solidFill>
                <a:srgbClr val="0000CC"/>
              </a:solidFill>
            </a:endParaRPr>
          </a:p>
        </p:txBody>
      </p:sp>
      <p:pic>
        <p:nvPicPr>
          <p:cNvPr id="14" name="Picture 2" descr="http://t1.gstatic.com/images?q=tbn:kIsxqgNdMACTfM:http://www.abolitionist.com/reprogramming/lion.jpg">
            <a:hlinkClick r:id="rId7"/>
          </p:cNvPr>
          <p:cNvPicPr>
            <a:picLocks noChangeAspect="1" noChangeArrowheads="1"/>
          </p:cNvPicPr>
          <p:nvPr/>
        </p:nvPicPr>
        <p:blipFill>
          <a:blip r:embed="rId8" cstate="screen"/>
          <a:srcRect/>
          <a:stretch>
            <a:fillRect/>
          </a:stretch>
        </p:blipFill>
        <p:spPr bwMode="auto">
          <a:xfrm>
            <a:off x="9130030" y="2528673"/>
            <a:ext cx="998418" cy="936501"/>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a:stretch>
            <a:fillRect/>
          </a:stretch>
        </p:blipFill>
        <p:spPr bwMode="auto">
          <a:xfrm>
            <a:off x="3201567" y="3896946"/>
            <a:ext cx="1512168" cy="936104"/>
          </a:xfrm>
          <a:prstGeom prst="rect">
            <a:avLst/>
          </a:prstGeom>
          <a:noFill/>
          <a:ln w="9525">
            <a:noFill/>
            <a:miter lim="800000"/>
            <a:headEnd/>
            <a:tailEnd/>
          </a:ln>
        </p:spPr>
      </p:pic>
      <p:pic>
        <p:nvPicPr>
          <p:cNvPr id="16" name="Picture 1"/>
          <p:cNvPicPr>
            <a:picLocks noChangeAspect="1" noChangeArrowheads="1"/>
          </p:cNvPicPr>
          <p:nvPr/>
        </p:nvPicPr>
        <p:blipFill>
          <a:blip r:embed="rId10" cstate="screen"/>
          <a:srcRect/>
          <a:stretch>
            <a:fillRect/>
          </a:stretch>
        </p:blipFill>
        <p:spPr bwMode="auto">
          <a:xfrm>
            <a:off x="6923363" y="2525588"/>
            <a:ext cx="761689" cy="1107505"/>
          </a:xfrm>
          <a:prstGeom prst="rect">
            <a:avLst/>
          </a:prstGeom>
          <a:noFill/>
          <a:ln w="9525">
            <a:noFill/>
            <a:miter lim="800000"/>
            <a:headEnd/>
            <a:tailEnd/>
          </a:ln>
        </p:spPr>
      </p:pic>
      <p:sp>
        <p:nvSpPr>
          <p:cNvPr id="3" name="Rectangle 2"/>
          <p:cNvSpPr/>
          <p:nvPr/>
        </p:nvSpPr>
        <p:spPr>
          <a:xfrm>
            <a:off x="3007198" y="105517"/>
            <a:ext cx="6302623" cy="588494"/>
          </a:xfrm>
          <a:prstGeom prst="rect">
            <a:avLst/>
          </a:prstGeom>
        </p:spPr>
        <p:txBody>
          <a:bodyPr wrap="none">
            <a:spAutoFit/>
          </a:bodyPr>
          <a:lstStyle/>
          <a:p>
            <a:pPr algn="ctr" eaLnBrk="0" hangingPunct="0">
              <a:lnSpc>
                <a:spcPct val="105000"/>
              </a:lnSpc>
              <a:spcBef>
                <a:spcPct val="20000"/>
              </a:spcBef>
            </a:pPr>
            <a:r>
              <a:rPr lang="cy-GB" sz="3200" b="1" dirty="0">
                <a:solidFill>
                  <a:schemeClr val="bg1"/>
                </a:solidFill>
                <a:latin typeface="Calibri" panose="020F0502020204030204" pitchFamily="34" charset="0"/>
                <a:cs typeface="Calibri" panose="020F0502020204030204" pitchFamily="34" charset="0"/>
              </a:rPr>
              <a:t>Key biodiversity components matrix</a:t>
            </a:r>
            <a:endParaRPr lang="en-GB" sz="3200" b="1" dirty="0">
              <a:solidFill>
                <a:schemeClr val="bg1"/>
              </a:solidFill>
              <a:latin typeface="Calibri" panose="020F0502020204030204" pitchFamily="34" charset="0"/>
              <a:cs typeface="Calibri" panose="020F0502020204030204" pitchFamily="34" charset="0"/>
            </a:endParaRPr>
          </a:p>
        </p:txBody>
      </p:sp>
      <p:sp>
        <p:nvSpPr>
          <p:cNvPr id="17" name="Rectangle : coins arrondis 3">
            <a:extLst>
              <a:ext uri="{FF2B5EF4-FFF2-40B4-BE49-F238E27FC236}">
                <a16:creationId xmlns:a16="http://schemas.microsoft.com/office/drawing/2014/main" id="{E163B71F-0C26-448E-8E5F-722C1E8FBBD3}"/>
              </a:ext>
            </a:extLst>
          </p:cNvPr>
          <p:cNvSpPr/>
          <p:nvPr/>
        </p:nvSpPr>
        <p:spPr>
          <a:xfrm>
            <a:off x="4729611" y="5807253"/>
            <a:ext cx="6186437" cy="10154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eaLnBrk="0" hangingPunct="0">
              <a:buFont typeface="Wingdings" panose="05000000000000000000" pitchFamily="2" charset="2"/>
              <a:buChar char="Ø"/>
              <a:defRPr/>
            </a:pPr>
            <a:r>
              <a:rPr lang="en-US" sz="2200" b="1" kern="0" dirty="0">
                <a:solidFill>
                  <a:schemeClr val="bg1"/>
                </a:solidFill>
                <a:latin typeface="Calibri" panose="020F0502020204030204" pitchFamily="34" charset="0"/>
                <a:cs typeface="Calibri" panose="020F0502020204030204" pitchFamily="34" charset="0"/>
              </a:rPr>
              <a:t>	A framework that helps assess which elements of biodiversity are affected by a project</a:t>
            </a:r>
          </a:p>
        </p:txBody>
      </p:sp>
    </p:spTree>
    <p:extLst>
      <p:ext uri="{BB962C8B-B14F-4D97-AF65-F5344CB8AC3E}">
        <p14:creationId xmlns:p14="http://schemas.microsoft.com/office/powerpoint/2010/main" val="1921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
            <a:extLst>
              <a:ext uri="{FF2B5EF4-FFF2-40B4-BE49-F238E27FC236}">
                <a16:creationId xmlns:a16="http://schemas.microsoft.com/office/drawing/2014/main" id="{E388E0B4-ABA1-43CD-AEF8-1DDAFC33C3FB}"/>
              </a:ext>
            </a:extLst>
          </p:cNvPr>
          <p:cNvSpPr/>
          <p:nvPr/>
        </p:nvSpPr>
        <p:spPr>
          <a:xfrm>
            <a:off x="6762749" y="967339"/>
            <a:ext cx="4845051" cy="5077861"/>
          </a:xfrm>
          <a:prstGeom prst="wedgeRoundRectCallout">
            <a:avLst>
              <a:gd name="adj1" fmla="val -67595"/>
              <a:gd name="adj2" fmla="val 5253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419" name="Group 35"/>
          <p:cNvGraphicFramePr>
            <a:graphicFrameLocks noGrp="1"/>
          </p:cNvGraphicFramePr>
          <p:nvPr>
            <p:extLst/>
          </p:nvPr>
        </p:nvGraphicFramePr>
        <p:xfrm>
          <a:off x="1080097" y="1082676"/>
          <a:ext cx="10395928" cy="4895703"/>
        </p:xfrm>
        <a:graphic>
          <a:graphicData uri="http://schemas.openxmlformats.org/drawingml/2006/table">
            <a:tbl>
              <a:tblPr/>
              <a:tblGrid>
                <a:gridCol w="3324824">
                  <a:extLst>
                    <a:ext uri="{9D8B030D-6E8A-4147-A177-3AD203B41FA5}">
                      <a16:colId xmlns:a16="http://schemas.microsoft.com/office/drawing/2014/main" val="20000"/>
                    </a:ext>
                  </a:extLst>
                </a:gridCol>
                <a:gridCol w="2513130">
                  <a:extLst>
                    <a:ext uri="{9D8B030D-6E8A-4147-A177-3AD203B41FA5}">
                      <a16:colId xmlns:a16="http://schemas.microsoft.com/office/drawing/2014/main" val="20001"/>
                    </a:ext>
                  </a:extLst>
                </a:gridCol>
                <a:gridCol w="2357035">
                  <a:extLst>
                    <a:ext uri="{9D8B030D-6E8A-4147-A177-3AD203B41FA5}">
                      <a16:colId xmlns:a16="http://schemas.microsoft.com/office/drawing/2014/main" val="20002"/>
                    </a:ext>
                  </a:extLst>
                </a:gridCol>
                <a:gridCol w="2200939">
                  <a:extLst>
                    <a:ext uri="{9D8B030D-6E8A-4147-A177-3AD203B41FA5}">
                      <a16:colId xmlns:a16="http://schemas.microsoft.com/office/drawing/2014/main" val="20003"/>
                    </a:ext>
                  </a:extLst>
                </a:gridCol>
              </a:tblGrid>
              <a:tr h="98742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Biodiversity Component</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Intrinsic Values</a:t>
                      </a: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600" b="1" i="0" u="none" strike="noStrike" cap="none" normalizeH="0" baseline="0" dirty="0">
                          <a:ln>
                            <a:noFill/>
                          </a:ln>
                          <a:solidFill>
                            <a:schemeClr val="tx1"/>
                          </a:solidFill>
                          <a:effectLst/>
                          <a:latin typeface="Arial" pitchFamily="34" charset="0"/>
                          <a:cs typeface="Times New Roman" pitchFamily="18" charset="0"/>
                        </a:rPr>
                        <a:t>(Vulnerability, irreplaceability)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Use Values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Cultural Values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611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Threatened species; restricted range and/or endemic species; </a:t>
                      </a:r>
                      <a:r>
                        <a:rPr kumimoji="0" lang="en-US" sz="1600" b="0" i="0" u="none" strike="noStrike" cap="none" normalizeH="0" baseline="0" dirty="0" err="1">
                          <a:ln>
                            <a:noFill/>
                          </a:ln>
                          <a:solidFill>
                            <a:schemeClr val="tx1"/>
                          </a:solidFill>
                          <a:effectLst/>
                          <a:latin typeface="Arial" pitchFamily="34" charset="0"/>
                          <a:cs typeface="Times New Roman" pitchFamily="18" charset="0"/>
                        </a:rPr>
                        <a:t>congregatory</a:t>
                      </a:r>
                      <a:r>
                        <a:rPr kumimoji="0" lang="en-US" sz="1600" b="0" i="0" u="none" strike="noStrike" cap="none" normalizeH="0" baseline="0" dirty="0">
                          <a:ln>
                            <a:noFill/>
                          </a:ln>
                          <a:solidFill>
                            <a:schemeClr val="tx1"/>
                          </a:solidFill>
                          <a:effectLst/>
                          <a:latin typeface="Arial" pitchFamily="34" charset="0"/>
                          <a:cs typeface="Times New Roman" pitchFamily="18" charset="0"/>
                        </a:rPr>
                        <a:t> 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68325" marR="0" lvl="0" indent="-568325"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Species providing fuel, fiber, food, medicines, etc.</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Totem species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80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Habitats/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Communities/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Assemblages</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3700" marR="0" lvl="0" indent="-3937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Rare or threatened habitat types; exemplary habitats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Recreational sites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Sacred sites (e.g. sacred groves, burial grounds); sites of aesthetic importance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136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1" i="0" u="none" strike="noStrike" cap="none" normalizeH="0" baseline="0" dirty="0">
                          <a:ln>
                            <a:noFill/>
                          </a:ln>
                          <a:solidFill>
                            <a:schemeClr val="tx1"/>
                          </a:solidFill>
                          <a:effectLst/>
                          <a:latin typeface="Arial" pitchFamily="34" charset="0"/>
                          <a:cs typeface="Times New Roman" pitchFamily="18" charset="0"/>
                        </a:rPr>
                        <a:t>Whole Landscapes / Ecosystems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Climate regulation; seed dispersal; pollination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cs typeface="Times New Roman" pitchFamily="18" charset="0"/>
                        </a:rPr>
                        <a:t>Air and water quality regulation; soil fertility; pollination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E.g. Landscape-scale sacred sites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 name="Picture 5"/>
          <p:cNvPicPr>
            <a:picLocks noChangeAspect="1" noChangeArrowheads="1"/>
          </p:cNvPicPr>
          <p:nvPr/>
        </p:nvPicPr>
        <p:blipFill>
          <a:blip r:embed="rId3" cstate="print"/>
          <a:srcRect/>
          <a:stretch>
            <a:fillRect/>
          </a:stretch>
        </p:blipFill>
        <p:spPr bwMode="auto">
          <a:xfrm>
            <a:off x="1803401" y="2588786"/>
            <a:ext cx="1328989" cy="1066839"/>
          </a:xfrm>
          <a:prstGeom prst="rect">
            <a:avLst/>
          </a:prstGeom>
          <a:noFill/>
          <a:ln w="9525">
            <a:noFill/>
            <a:miter lim="800000"/>
            <a:headEnd/>
            <a:tailEnd/>
          </a:ln>
        </p:spPr>
      </p:pic>
      <p:grpSp>
        <p:nvGrpSpPr>
          <p:cNvPr id="2" name="Group 6"/>
          <p:cNvGrpSpPr/>
          <p:nvPr/>
        </p:nvGrpSpPr>
        <p:grpSpPr>
          <a:xfrm>
            <a:off x="3195888" y="2159001"/>
            <a:ext cx="853434" cy="1003794"/>
            <a:chOff x="7008726" y="2362200"/>
            <a:chExt cx="2135274" cy="2075970"/>
          </a:xfrm>
        </p:grpSpPr>
        <p:pic>
          <p:nvPicPr>
            <p:cNvPr id="8" name="Picture 4"/>
            <p:cNvPicPr>
              <a:picLocks noChangeAspect="1" noChangeArrowheads="1"/>
            </p:cNvPicPr>
            <p:nvPr/>
          </p:nvPicPr>
          <p:blipFill>
            <a:blip r:embed="rId4" cstate="print"/>
            <a:srcRect/>
            <a:stretch>
              <a:fillRect/>
            </a:stretch>
          </p:blipFill>
          <p:spPr bwMode="auto">
            <a:xfrm>
              <a:off x="7008726" y="2362200"/>
              <a:ext cx="2135274" cy="2019300"/>
            </a:xfrm>
            <a:prstGeom prst="rect">
              <a:avLst/>
            </a:prstGeom>
            <a:noFill/>
            <a:ln w="9525">
              <a:noFill/>
              <a:miter lim="800000"/>
              <a:headEnd/>
              <a:tailEnd/>
            </a:ln>
          </p:spPr>
        </p:pic>
        <p:sp>
          <p:nvSpPr>
            <p:cNvPr id="9" name="TextBox 8"/>
            <p:cNvSpPr txBox="1"/>
            <p:nvPr/>
          </p:nvSpPr>
          <p:spPr>
            <a:xfrm>
              <a:off x="7705302" y="4151737"/>
              <a:ext cx="1276199" cy="286433"/>
            </a:xfrm>
            <a:prstGeom prst="rect">
              <a:avLst/>
            </a:prstGeom>
            <a:noFill/>
          </p:spPr>
          <p:txBody>
            <a:bodyPr wrap="none" rtlCol="0">
              <a:spAutoFit/>
            </a:bodyPr>
            <a:lstStyle/>
            <a:p>
              <a:r>
                <a:rPr lang="en-US" sz="300" dirty="0">
                  <a:latin typeface="Arial" pitchFamily="34" charset="0"/>
                  <a:cs typeface="Arial" pitchFamily="34" charset="0"/>
                </a:rPr>
                <a:t>Photo Adam Ridley</a:t>
              </a:r>
              <a:endParaRPr lang="en-GB" sz="300" dirty="0">
                <a:latin typeface="Arial" pitchFamily="34" charset="0"/>
                <a:cs typeface="Arial" pitchFamily="34" charset="0"/>
              </a:endParaRPr>
            </a:p>
          </p:txBody>
        </p:sp>
      </p:grpSp>
      <p:pic>
        <p:nvPicPr>
          <p:cNvPr id="10" name="Picture 4"/>
          <p:cNvPicPr>
            <a:picLocks noChangeAspect="1" noChangeArrowheads="1"/>
          </p:cNvPicPr>
          <p:nvPr/>
        </p:nvPicPr>
        <p:blipFill>
          <a:blip r:embed="rId5" cstate="print"/>
          <a:srcRect/>
          <a:stretch>
            <a:fillRect/>
          </a:stretch>
        </p:blipFill>
        <p:spPr bwMode="auto">
          <a:xfrm>
            <a:off x="2587384" y="5622005"/>
            <a:ext cx="1988034" cy="1047354"/>
          </a:xfrm>
          <a:prstGeom prst="rect">
            <a:avLst/>
          </a:prstGeom>
          <a:noFill/>
          <a:ln w="9525">
            <a:noFill/>
            <a:miter lim="800000"/>
            <a:headEnd/>
            <a:tailEnd/>
          </a:ln>
        </p:spPr>
      </p:pic>
      <p:pic>
        <p:nvPicPr>
          <p:cNvPr id="29698" name="Picture 2"/>
          <p:cNvPicPr>
            <a:picLocks noChangeAspect="1" noChangeArrowheads="1"/>
          </p:cNvPicPr>
          <p:nvPr/>
        </p:nvPicPr>
        <p:blipFill>
          <a:blip r:embed="rId6" cstate="print"/>
          <a:srcRect/>
          <a:stretch>
            <a:fillRect/>
          </a:stretch>
        </p:blipFill>
        <p:spPr bwMode="auto">
          <a:xfrm>
            <a:off x="7127876" y="4011064"/>
            <a:ext cx="1177924" cy="836732"/>
          </a:xfrm>
          <a:prstGeom prst="rect">
            <a:avLst/>
          </a:prstGeom>
          <a:noFill/>
          <a:ln w="9525">
            <a:noFill/>
            <a:miter lim="800000"/>
            <a:headEnd/>
            <a:tailEnd/>
          </a:ln>
        </p:spPr>
      </p:pic>
      <p:pic>
        <p:nvPicPr>
          <p:cNvPr id="14" name="Picture 2" descr="http://t1.gstatic.com/images?q=tbn:kIsxqgNdMACTfM:http://www.abolitionist.com/reprogramming/lion.jpg">
            <a:hlinkClick r:id="rId7"/>
          </p:cNvPr>
          <p:cNvPicPr>
            <a:picLocks noChangeAspect="1" noChangeArrowheads="1"/>
          </p:cNvPicPr>
          <p:nvPr/>
        </p:nvPicPr>
        <p:blipFill>
          <a:blip r:embed="rId8" cstate="screen"/>
          <a:srcRect/>
          <a:stretch>
            <a:fillRect/>
          </a:stretch>
        </p:blipFill>
        <p:spPr bwMode="auto">
          <a:xfrm>
            <a:off x="9130030" y="2528673"/>
            <a:ext cx="998418" cy="936501"/>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a:stretch>
            <a:fillRect/>
          </a:stretch>
        </p:blipFill>
        <p:spPr bwMode="auto">
          <a:xfrm>
            <a:off x="3201567" y="3896946"/>
            <a:ext cx="1512168" cy="936104"/>
          </a:xfrm>
          <a:prstGeom prst="rect">
            <a:avLst/>
          </a:prstGeom>
          <a:noFill/>
          <a:ln w="9525">
            <a:noFill/>
            <a:miter lim="800000"/>
            <a:headEnd/>
            <a:tailEnd/>
          </a:ln>
        </p:spPr>
      </p:pic>
      <p:pic>
        <p:nvPicPr>
          <p:cNvPr id="16" name="Picture 1"/>
          <p:cNvPicPr>
            <a:picLocks noChangeAspect="1" noChangeArrowheads="1"/>
          </p:cNvPicPr>
          <p:nvPr/>
        </p:nvPicPr>
        <p:blipFill>
          <a:blip r:embed="rId10" cstate="screen"/>
          <a:srcRect/>
          <a:stretch>
            <a:fillRect/>
          </a:stretch>
        </p:blipFill>
        <p:spPr bwMode="auto">
          <a:xfrm>
            <a:off x="6923363" y="2525588"/>
            <a:ext cx="761689" cy="1107505"/>
          </a:xfrm>
          <a:prstGeom prst="rect">
            <a:avLst/>
          </a:prstGeom>
          <a:noFill/>
          <a:ln w="9525">
            <a:noFill/>
            <a:miter lim="800000"/>
            <a:headEnd/>
            <a:tailEnd/>
          </a:ln>
        </p:spPr>
      </p:pic>
      <p:sp>
        <p:nvSpPr>
          <p:cNvPr id="19" name="Rectangle 2">
            <a:extLst>
              <a:ext uri="{FF2B5EF4-FFF2-40B4-BE49-F238E27FC236}">
                <a16:creationId xmlns:a16="http://schemas.microsoft.com/office/drawing/2014/main" id="{55429063-9D92-412A-B5C6-37C29EE05480}"/>
              </a:ext>
            </a:extLst>
          </p:cNvPr>
          <p:cNvSpPr>
            <a:spLocks noChangeArrowheads="1"/>
          </p:cNvSpPr>
          <p:nvPr/>
        </p:nvSpPr>
        <p:spPr bwMode="auto">
          <a:xfrm>
            <a:off x="4411884" y="6160117"/>
            <a:ext cx="5880099" cy="723498"/>
          </a:xfrm>
          <a:prstGeom prst="rect">
            <a:avLst/>
          </a:prstGeom>
          <a:noFill/>
          <a:ln>
            <a:noFill/>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5000"/>
              </a:lnSpc>
              <a:buFontTx/>
              <a:buNone/>
            </a:pPr>
            <a:r>
              <a:rPr lang="cy-GB" altLang="en-US" sz="2800" dirty="0">
                <a:solidFill>
                  <a:schemeClr val="accent6">
                    <a:lumMod val="75000"/>
                  </a:schemeClr>
                </a:solidFill>
                <a:latin typeface="Arial" panose="020B0604020202020204" pitchFamily="34" charset="0"/>
              </a:rPr>
              <a:t>Ecosystem Services</a:t>
            </a:r>
            <a:endParaRPr lang="en-GB" altLang="en-US" sz="2800" dirty="0">
              <a:solidFill>
                <a:schemeClr val="accent6">
                  <a:lumMod val="75000"/>
                </a:schemeClr>
              </a:solidFill>
              <a:latin typeface="Arial" panose="020B0604020202020204" pitchFamily="34" charset="0"/>
            </a:endParaRPr>
          </a:p>
        </p:txBody>
      </p:sp>
      <p:sp>
        <p:nvSpPr>
          <p:cNvPr id="17" name="Rectangle 16"/>
          <p:cNvSpPr/>
          <p:nvPr/>
        </p:nvSpPr>
        <p:spPr>
          <a:xfrm>
            <a:off x="3007198" y="105517"/>
            <a:ext cx="6302623" cy="588494"/>
          </a:xfrm>
          <a:prstGeom prst="rect">
            <a:avLst/>
          </a:prstGeom>
        </p:spPr>
        <p:txBody>
          <a:bodyPr wrap="none">
            <a:spAutoFit/>
          </a:bodyPr>
          <a:lstStyle/>
          <a:p>
            <a:pPr algn="ctr" eaLnBrk="0" hangingPunct="0">
              <a:lnSpc>
                <a:spcPct val="105000"/>
              </a:lnSpc>
              <a:spcBef>
                <a:spcPct val="20000"/>
              </a:spcBef>
            </a:pPr>
            <a:r>
              <a:rPr lang="cy-GB" sz="3200" b="1" dirty="0">
                <a:solidFill>
                  <a:schemeClr val="bg1"/>
                </a:solidFill>
                <a:latin typeface="Calibri" panose="020F0502020204030204" pitchFamily="34" charset="0"/>
                <a:cs typeface="Calibri" panose="020F0502020204030204" pitchFamily="34" charset="0"/>
              </a:rPr>
              <a:t>Key biodiversity components matrix</a:t>
            </a:r>
            <a:endParaRPr lang="en-GB"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20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76" name="Google Shape;276;p34"/>
          <p:cNvGrpSpPr/>
          <p:nvPr/>
        </p:nvGrpSpPr>
        <p:grpSpPr>
          <a:xfrm>
            <a:off x="8795631" y="6008184"/>
            <a:ext cx="3271941" cy="741030"/>
            <a:chOff x="1566227" y="87948"/>
            <a:chExt cx="3496310" cy="791845"/>
          </a:xfrm>
        </p:grpSpPr>
        <p:pic>
          <p:nvPicPr>
            <p:cNvPr id="277" name="Google Shape;277;p34"/>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78" name="Google Shape;278;p34"/>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79" name="Google Shape;279;p34"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80" name="Google Shape;280;p34"/>
          <p:cNvSpPr txBox="1"/>
          <p:nvPr/>
        </p:nvSpPr>
        <p:spPr>
          <a:xfrm>
            <a:off x="819151" y="57150"/>
            <a:ext cx="9801312" cy="645160"/>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are the </a:t>
            </a:r>
            <a:r>
              <a:rPr lang="fr-FR" sz="3200" b="1" kern="0" dirty="0" err="1">
                <a:solidFill>
                  <a:srgbClr val="FFFFFF"/>
                </a:solidFill>
                <a:latin typeface="Calibri"/>
                <a:ea typeface="Calibri"/>
                <a:cs typeface="Calibri"/>
                <a:sym typeface="Calibri"/>
              </a:rPr>
              <a:t>threats</a:t>
            </a:r>
            <a:r>
              <a:rPr lang="fr-FR" sz="3200" b="1" kern="0" dirty="0">
                <a:solidFill>
                  <a:srgbClr val="FFFFFF"/>
                </a:solidFill>
                <a:latin typeface="Calibri"/>
                <a:ea typeface="Calibri"/>
                <a:cs typeface="Calibri"/>
                <a:sym typeface="Calibri"/>
              </a:rPr>
              <a:t> to </a:t>
            </a:r>
            <a:r>
              <a:rPr lang="fr-FR" sz="3200" b="1" kern="0" dirty="0" err="1">
                <a:solidFill>
                  <a:srgbClr val="FFFFFF"/>
                </a:solidFill>
                <a:latin typeface="Calibri"/>
                <a:ea typeface="Calibri"/>
                <a:cs typeface="Calibri"/>
                <a:sym typeface="Calibri"/>
              </a:rPr>
              <a:t>biodiversity</a:t>
            </a:r>
            <a:r>
              <a:rPr lang="fr-FR" sz="3200" b="1" kern="0" dirty="0">
                <a:solidFill>
                  <a:srgbClr val="FFFFFF"/>
                </a:solidFill>
                <a:latin typeface="Calibri"/>
                <a:ea typeface="Calibri"/>
                <a:cs typeface="Calibri"/>
                <a:sym typeface="Calibri"/>
              </a:rPr>
              <a:t> and ES?</a:t>
            </a:r>
            <a:endParaRPr sz="3200" b="1" kern="0" dirty="0">
              <a:solidFill>
                <a:srgbClr val="FFFFFF"/>
              </a:solidFill>
              <a:latin typeface="Calibri"/>
              <a:ea typeface="Calibri"/>
              <a:cs typeface="Calibri"/>
              <a:sym typeface="Calibri"/>
            </a:endParaRPr>
          </a:p>
        </p:txBody>
      </p:sp>
      <p:sp>
        <p:nvSpPr>
          <p:cNvPr id="281" name="Google Shape;281;p34"/>
          <p:cNvSpPr/>
          <p:nvPr/>
        </p:nvSpPr>
        <p:spPr>
          <a:xfrm>
            <a:off x="486937" y="880706"/>
            <a:ext cx="11218126" cy="4524315"/>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US" sz="2400" kern="0" dirty="0">
                <a:solidFill>
                  <a:srgbClr val="000000"/>
                </a:solidFill>
                <a:latin typeface="Calibri"/>
                <a:ea typeface="Calibri"/>
                <a:cs typeface="Calibri"/>
                <a:sym typeface="Calibri"/>
              </a:rPr>
              <a:t>Some natural causes may explain the loss of species or natural environments, but the current rate of erosion is largely attributable to human activities.</a:t>
            </a:r>
          </a:p>
          <a:p>
            <a:pPr defTabSz="914400">
              <a:buClr>
                <a:srgbClr val="000000"/>
              </a:buClr>
              <a:buFont typeface="Arial"/>
              <a:buNone/>
            </a:pPr>
            <a:endParaRPr lang="en-US" sz="800" kern="0" dirty="0">
              <a:solidFill>
                <a:srgbClr val="000000"/>
              </a:solidFill>
              <a:latin typeface="Calibri"/>
              <a:ea typeface="Calibri"/>
              <a:cs typeface="Calibri"/>
              <a:sym typeface="Calibri"/>
            </a:endParaRPr>
          </a:p>
          <a:p>
            <a:pPr defTabSz="914400">
              <a:spcBef>
                <a:spcPts val="600"/>
              </a:spcBef>
              <a:buClr>
                <a:srgbClr val="000000"/>
              </a:buClr>
              <a:buFont typeface="Arial"/>
              <a:buNone/>
            </a:pPr>
            <a:r>
              <a:rPr lang="en-US" sz="2400" b="1" kern="0" dirty="0">
                <a:solidFill>
                  <a:srgbClr val="000000"/>
                </a:solidFill>
                <a:latin typeface="Calibri"/>
                <a:ea typeface="Calibri"/>
                <a:cs typeface="Calibri"/>
                <a:sym typeface="Calibri"/>
              </a:rPr>
              <a:t>Five major causes </a:t>
            </a:r>
            <a:r>
              <a:rPr lang="en-US" sz="2400" kern="0" dirty="0">
                <a:solidFill>
                  <a:srgbClr val="000000"/>
                </a:solidFill>
                <a:latin typeface="Calibri"/>
                <a:ea typeface="Calibri"/>
                <a:cs typeface="Calibri"/>
                <a:sym typeface="Calibri"/>
              </a:rPr>
              <a:t>of loss of biodiversity have been identified:</a:t>
            </a:r>
          </a:p>
          <a:p>
            <a:pPr marL="269875" indent="-269875" defTabSz="914400">
              <a:spcBef>
                <a:spcPts val="300"/>
              </a:spcBef>
              <a:buClr>
                <a:srgbClr val="000000"/>
              </a:buClr>
              <a:buFont typeface="Arial"/>
              <a:buNone/>
            </a:pPr>
            <a:r>
              <a:rPr lang="en-US" sz="2400" kern="0" dirty="0">
                <a:solidFill>
                  <a:srgbClr val="000000"/>
                </a:solidFill>
                <a:latin typeface="Calibri"/>
                <a:ea typeface="Calibri"/>
                <a:cs typeface="Calibri"/>
                <a:sym typeface="Calibri"/>
              </a:rPr>
              <a:t>• The destruction and fragmentation of natural environments linked, in particular, to agriculture, urbanization and the development of transport infrastructure;</a:t>
            </a:r>
          </a:p>
          <a:p>
            <a:pPr marL="269875" indent="-269875" defTabSz="914400">
              <a:spcBef>
                <a:spcPts val="300"/>
              </a:spcBef>
              <a:buClr>
                <a:srgbClr val="000000"/>
              </a:buClr>
              <a:buFont typeface="Arial"/>
              <a:buNone/>
            </a:pPr>
            <a:r>
              <a:rPr lang="en-US" sz="2400" kern="0" dirty="0">
                <a:solidFill>
                  <a:srgbClr val="000000"/>
                </a:solidFill>
                <a:latin typeface="Calibri"/>
                <a:ea typeface="Calibri"/>
                <a:cs typeface="Calibri"/>
                <a:sym typeface="Calibri"/>
              </a:rPr>
              <a:t>• Overexploitation of wild species: overfishing, deforestation, poaching ...;</a:t>
            </a:r>
          </a:p>
          <a:p>
            <a:pPr marL="269875" indent="-269875" defTabSz="914400">
              <a:spcBef>
                <a:spcPts val="300"/>
              </a:spcBef>
              <a:buClr>
                <a:srgbClr val="000000"/>
              </a:buClr>
              <a:buFont typeface="Arial"/>
              <a:buNone/>
            </a:pPr>
            <a:r>
              <a:rPr lang="en-US" sz="2400" kern="0" dirty="0">
                <a:solidFill>
                  <a:srgbClr val="000000"/>
                </a:solidFill>
                <a:latin typeface="Calibri"/>
                <a:ea typeface="Calibri"/>
                <a:cs typeface="Calibri"/>
                <a:sym typeface="Calibri"/>
              </a:rPr>
              <a:t>• Pollution of water, soil and air;</a:t>
            </a:r>
          </a:p>
          <a:p>
            <a:pPr marL="269875" indent="-269875" defTabSz="914400">
              <a:spcBef>
                <a:spcPts val="300"/>
              </a:spcBef>
              <a:buClr>
                <a:srgbClr val="000000"/>
              </a:buClr>
              <a:buFont typeface="Arial"/>
              <a:buNone/>
            </a:pPr>
            <a:r>
              <a:rPr lang="en-US" sz="2400" kern="0" dirty="0">
                <a:solidFill>
                  <a:srgbClr val="000000"/>
                </a:solidFill>
                <a:latin typeface="Calibri"/>
                <a:ea typeface="Calibri"/>
                <a:cs typeface="Calibri"/>
                <a:sym typeface="Calibri"/>
              </a:rPr>
              <a:t>• The introduction of invasive alien species;</a:t>
            </a:r>
          </a:p>
          <a:p>
            <a:pPr marL="269875" indent="-269875" defTabSz="914400">
              <a:spcBef>
                <a:spcPts val="300"/>
              </a:spcBef>
              <a:buClr>
                <a:srgbClr val="000000"/>
              </a:buClr>
              <a:buFont typeface="Arial"/>
              <a:buNone/>
            </a:pPr>
            <a:r>
              <a:rPr lang="en-US" sz="2400" kern="0" dirty="0">
                <a:solidFill>
                  <a:srgbClr val="000000"/>
                </a:solidFill>
                <a:latin typeface="Calibri"/>
                <a:ea typeface="Calibri"/>
                <a:cs typeface="Calibri"/>
                <a:sym typeface="Calibri"/>
              </a:rPr>
              <a:t>• Climate change that can add to and aggravate other causes of loss. It changes the living conditions of species, forcing them to migrate or adapt their way of life, which some are not able to do.</a:t>
            </a:r>
            <a:endParaRPr sz="1400" kern="0" dirty="0">
              <a:solidFill>
                <a:srgbClr val="000000"/>
              </a:solidFill>
              <a:cs typeface="Arial"/>
              <a:sym typeface="Arial"/>
            </a:endParaRPr>
          </a:p>
        </p:txBody>
      </p:sp>
      <p:pic>
        <p:nvPicPr>
          <p:cNvPr id="282" name="Google Shape;282;p34" descr="Résultat de recherche d'images pour &quot;déforestation madagascar&quot;"/>
          <p:cNvPicPr preferRelativeResize="0"/>
          <p:nvPr/>
        </p:nvPicPr>
        <p:blipFill rotWithShape="1">
          <a:blip r:embed="rId6">
            <a:alphaModFix/>
          </a:blip>
          <a:srcRect/>
          <a:stretch/>
        </p:blipFill>
        <p:spPr>
          <a:xfrm>
            <a:off x="108379" y="5437227"/>
            <a:ext cx="1773579" cy="1329243"/>
          </a:xfrm>
          <a:prstGeom prst="rect">
            <a:avLst/>
          </a:prstGeom>
          <a:noFill/>
          <a:ln>
            <a:noFill/>
          </a:ln>
        </p:spPr>
      </p:pic>
      <p:pic>
        <p:nvPicPr>
          <p:cNvPr id="283" name="Google Shape;283;p34" descr="Résultat de recherche d'images pour &quot;surexploitation especes sauvages madagascar&quot;"/>
          <p:cNvPicPr preferRelativeResize="0"/>
          <p:nvPr/>
        </p:nvPicPr>
        <p:blipFill rotWithShape="1">
          <a:blip r:embed="rId7">
            <a:alphaModFix/>
          </a:blip>
          <a:srcRect/>
          <a:stretch/>
        </p:blipFill>
        <p:spPr>
          <a:xfrm>
            <a:off x="1982661" y="5427120"/>
            <a:ext cx="1834319" cy="1322094"/>
          </a:xfrm>
          <a:prstGeom prst="rect">
            <a:avLst/>
          </a:prstGeom>
          <a:noFill/>
          <a:ln>
            <a:noFill/>
          </a:ln>
        </p:spPr>
      </p:pic>
      <p:pic>
        <p:nvPicPr>
          <p:cNvPr id="284" name="Google Shape;284;p34"/>
          <p:cNvPicPr preferRelativeResize="0"/>
          <p:nvPr/>
        </p:nvPicPr>
        <p:blipFill rotWithShape="1">
          <a:blip r:embed="rId8">
            <a:alphaModFix/>
          </a:blip>
          <a:srcRect/>
          <a:stretch/>
        </p:blipFill>
        <p:spPr>
          <a:xfrm>
            <a:off x="3919998" y="5427870"/>
            <a:ext cx="2450492" cy="1321344"/>
          </a:xfrm>
          <a:prstGeom prst="rect">
            <a:avLst/>
          </a:prstGeom>
          <a:noFill/>
          <a:ln>
            <a:noFill/>
          </a:ln>
        </p:spPr>
      </p:pic>
      <p:pic>
        <p:nvPicPr>
          <p:cNvPr id="285" name="Google Shape;285;p34" descr="Résultat de recherche d'images pour &quot;radaka boka&quot;"/>
          <p:cNvPicPr preferRelativeResize="0"/>
          <p:nvPr/>
        </p:nvPicPr>
        <p:blipFill rotWithShape="1">
          <a:blip r:embed="rId9">
            <a:alphaModFix/>
          </a:blip>
          <a:srcRect/>
          <a:stretch/>
        </p:blipFill>
        <p:spPr>
          <a:xfrm>
            <a:off x="6411175" y="5394194"/>
            <a:ext cx="2450492" cy="1372276"/>
          </a:xfrm>
          <a:prstGeom prst="rect">
            <a:avLst/>
          </a:prstGeom>
          <a:noFill/>
          <a:ln>
            <a:noFill/>
          </a:ln>
        </p:spPr>
      </p:pic>
    </p:spTree>
    <p:extLst>
      <p:ext uri="{BB962C8B-B14F-4D97-AF65-F5344CB8AC3E}">
        <p14:creationId xmlns:p14="http://schemas.microsoft.com/office/powerpoint/2010/main" val="1148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p:tgtEl>
                                          <p:spTgt spid="28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1">
                                            <p:txEl>
                                              <p:pRg st="2" end="2"/>
                                            </p:txEl>
                                          </p:spTgt>
                                        </p:tgtEl>
                                        <p:attrNameLst>
                                          <p:attrName>style.visibility</p:attrName>
                                        </p:attrNameLst>
                                      </p:cBhvr>
                                      <p:to>
                                        <p:strVal val="visible"/>
                                      </p:to>
                                    </p:set>
                                    <p:anim calcmode="lin" valueType="num">
                                      <p:cBhvr additive="base">
                                        <p:cTn id="12" dur="500"/>
                                        <p:tgtEl>
                                          <p:spTgt spid="28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1">
                                            <p:txEl>
                                              <p:pRg st="3" end="3"/>
                                            </p:txEl>
                                          </p:spTgt>
                                        </p:tgtEl>
                                        <p:attrNameLst>
                                          <p:attrName>style.visibility</p:attrName>
                                        </p:attrNameLst>
                                      </p:cBhvr>
                                      <p:to>
                                        <p:strVal val="visible"/>
                                      </p:to>
                                    </p:set>
                                    <p:anim calcmode="lin" valueType="num">
                                      <p:cBhvr additive="base">
                                        <p:cTn id="17" dur="500"/>
                                        <p:tgtEl>
                                          <p:spTgt spid="28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1">
                                            <p:txEl>
                                              <p:pRg st="4" end="4"/>
                                            </p:txEl>
                                          </p:spTgt>
                                        </p:tgtEl>
                                        <p:attrNameLst>
                                          <p:attrName>style.visibility</p:attrName>
                                        </p:attrNameLst>
                                      </p:cBhvr>
                                      <p:to>
                                        <p:strVal val="visible"/>
                                      </p:to>
                                    </p:set>
                                    <p:anim calcmode="lin" valueType="num">
                                      <p:cBhvr additive="base">
                                        <p:cTn id="22" dur="500"/>
                                        <p:tgtEl>
                                          <p:spTgt spid="28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1">
                                            <p:txEl>
                                              <p:pRg st="5" end="5"/>
                                            </p:txEl>
                                          </p:spTgt>
                                        </p:tgtEl>
                                        <p:attrNameLst>
                                          <p:attrName>style.visibility</p:attrName>
                                        </p:attrNameLst>
                                      </p:cBhvr>
                                      <p:to>
                                        <p:strVal val="visible"/>
                                      </p:to>
                                    </p:set>
                                    <p:anim calcmode="lin" valueType="num">
                                      <p:cBhvr additive="base">
                                        <p:cTn id="27" dur="500"/>
                                        <p:tgtEl>
                                          <p:spTgt spid="28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81">
                                            <p:txEl>
                                              <p:pRg st="6" end="6"/>
                                            </p:txEl>
                                          </p:spTgt>
                                        </p:tgtEl>
                                        <p:attrNameLst>
                                          <p:attrName>style.visibility</p:attrName>
                                        </p:attrNameLst>
                                      </p:cBhvr>
                                      <p:to>
                                        <p:strVal val="visible"/>
                                      </p:to>
                                    </p:set>
                                    <p:anim calcmode="lin" valueType="num">
                                      <p:cBhvr additive="base">
                                        <p:cTn id="32" dur="500"/>
                                        <p:tgtEl>
                                          <p:spTgt spid="281">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1">
                                            <p:txEl>
                                              <p:pRg st="7" end="7"/>
                                            </p:txEl>
                                          </p:spTgt>
                                        </p:tgtEl>
                                        <p:attrNameLst>
                                          <p:attrName>style.visibility</p:attrName>
                                        </p:attrNameLst>
                                      </p:cBhvr>
                                      <p:to>
                                        <p:strVal val="visible"/>
                                      </p:to>
                                    </p:set>
                                    <p:anim calcmode="lin" valueType="num">
                                      <p:cBhvr additive="base">
                                        <p:cTn id="37" dur="500"/>
                                        <p:tgtEl>
                                          <p:spTgt spid="281">
                                            <p:txEl>
                                              <p:pRg st="7" end="7"/>
                                            </p:txEl>
                                          </p:spTgt>
                                        </p:tgtEl>
                                        <p:attrNameLst>
                                          <p:attrName>ppt_x</p:attrName>
                                        </p:attrNameLst>
                                      </p:cBhvr>
                                      <p:tavLst>
                                        <p:tav tm="0">
                                          <p:val>
                                            <p:strVal val="#ppt_x-1"/>
                                          </p:val>
                                        </p:tav>
                                        <p:tav tm="100000">
                                          <p:val>
                                            <p:strVal val="#ppt_x"/>
                                          </p:val>
                                        </p:tav>
                                      </p:tavLst>
                                    </p:anim>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82"/>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83"/>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284"/>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76" name="Google Shape;276;p34"/>
          <p:cNvGrpSpPr/>
          <p:nvPr/>
        </p:nvGrpSpPr>
        <p:grpSpPr>
          <a:xfrm>
            <a:off x="8795631" y="6008184"/>
            <a:ext cx="3271941" cy="741030"/>
            <a:chOff x="1566227" y="87948"/>
            <a:chExt cx="3496310" cy="791845"/>
          </a:xfrm>
        </p:grpSpPr>
        <p:pic>
          <p:nvPicPr>
            <p:cNvPr id="277" name="Google Shape;277;p34"/>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78" name="Google Shape;278;p34"/>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79" name="Google Shape;279;p34"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80" name="Google Shape;280;p34"/>
          <p:cNvSpPr txBox="1"/>
          <p:nvPr/>
        </p:nvSpPr>
        <p:spPr>
          <a:xfrm>
            <a:off x="819151" y="57150"/>
            <a:ext cx="9801312" cy="645160"/>
          </a:xfrm>
          <a:prstGeom prst="rect">
            <a:avLst/>
          </a:prstGeom>
          <a:noFill/>
          <a:ln>
            <a:noFill/>
          </a:ln>
        </p:spPr>
        <p:txBody>
          <a:bodyPr spcFirstLastPara="1" wrap="square" lIns="91425" tIns="45700" rIns="91425" bIns="45700" anchor="t" anchorCtr="0">
            <a:noAutofit/>
          </a:bodyPr>
          <a:lstStyle/>
          <a:p>
            <a:pPr algn="ctr" defTabSz="914400">
              <a:buClr>
                <a:srgbClr val="000000"/>
              </a:buClr>
            </a:pPr>
            <a:r>
              <a:rPr lang="en-GB" sz="3200" b="1" dirty="0">
                <a:solidFill>
                  <a:schemeClr val="bg1"/>
                </a:solidFill>
                <a:latin typeface="Calibri" panose="020F0502020204030204" pitchFamily="34" charset="0"/>
                <a:cs typeface="Calibri" panose="020F0502020204030204" pitchFamily="34" charset="0"/>
              </a:rPr>
              <a:t>IPBES report, 2019: Worrying evidence!</a:t>
            </a:r>
          </a:p>
        </p:txBody>
      </p:sp>
      <p:pic>
        <p:nvPicPr>
          <p:cNvPr id="2" name="Picture 1">
            <a:extLst>
              <a:ext uri="{FF2B5EF4-FFF2-40B4-BE49-F238E27FC236}">
                <a16:creationId xmlns:a16="http://schemas.microsoft.com/office/drawing/2014/main" id="{0633DF3B-B443-448C-A94C-F45D13FC5F7C}"/>
              </a:ext>
            </a:extLst>
          </p:cNvPr>
          <p:cNvPicPr>
            <a:picLocks noChangeAspect="1"/>
          </p:cNvPicPr>
          <p:nvPr/>
        </p:nvPicPr>
        <p:blipFill>
          <a:blip r:embed="rId6"/>
          <a:stretch>
            <a:fillRect/>
          </a:stretch>
        </p:blipFill>
        <p:spPr>
          <a:xfrm>
            <a:off x="235872" y="1027565"/>
            <a:ext cx="4652381" cy="5372623"/>
          </a:xfrm>
          <a:prstGeom prst="rect">
            <a:avLst/>
          </a:prstGeom>
        </p:spPr>
      </p:pic>
      <p:sp>
        <p:nvSpPr>
          <p:cNvPr id="3" name="Rectangle 2">
            <a:extLst>
              <a:ext uri="{FF2B5EF4-FFF2-40B4-BE49-F238E27FC236}">
                <a16:creationId xmlns:a16="http://schemas.microsoft.com/office/drawing/2014/main" id="{A5B26DEE-B334-47EC-966D-B989CEE360FE}"/>
              </a:ext>
            </a:extLst>
          </p:cNvPr>
          <p:cNvSpPr/>
          <p:nvPr/>
        </p:nvSpPr>
        <p:spPr>
          <a:xfrm>
            <a:off x="4888253" y="1014098"/>
            <a:ext cx="6950821" cy="5139869"/>
          </a:xfrm>
          <a:prstGeom prst="rect">
            <a:avLst/>
          </a:prstGeom>
        </p:spPr>
        <p:txBody>
          <a:bodyPr wrap="square">
            <a:spAutoFit/>
          </a:bodyPr>
          <a:lstStyle/>
          <a:p>
            <a:pPr marL="285750" indent="-285750">
              <a:spcBef>
                <a:spcPts val="60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75% of the earth’s land surface has already been significantly altered.</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60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66% of the ocean area is experiencing increasing cumulative impacts.</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60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Over 85% of wetlands (in terms of area) have been lost.</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60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32 million hectares of primary or recovering forest were lost between 2010 and 2015.</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60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average abundance of native species in most major terrestrial biomes has fallen by 20% since 1900.  This may be accelerating.</a:t>
            </a:r>
          </a:p>
          <a:p>
            <a:pPr marL="285750" indent="-285750">
              <a:spcBef>
                <a:spcPts val="600"/>
              </a:spcBef>
              <a:buFont typeface="Arial" panose="020B0604020202020204" pitchFamily="34" charset="0"/>
              <a:buChar char="•"/>
            </a:pPr>
            <a:r>
              <a:rPr lang="en-GB" dirty="0">
                <a:latin typeface="Calibri" panose="020F0502020204030204" pitchFamily="34" charset="0"/>
                <a:cs typeface="Calibri" panose="020F0502020204030204" pitchFamily="34" charset="0"/>
              </a:rPr>
              <a:t>Agricultural crop production has increased threefold since 1970, and raw timber harvest by 45%.  But soil organic carbon and pollinator diversity have declined – so these gains weren’t sustainable.</a:t>
            </a:r>
          </a:p>
          <a:p>
            <a:pPr marL="285750" indent="-285750">
              <a:spcBef>
                <a:spcPts val="600"/>
              </a:spcBef>
              <a:buFont typeface="Arial" panose="020B0604020202020204" pitchFamily="34" charset="0"/>
              <a:buChar char="•"/>
            </a:pPr>
            <a:r>
              <a:rPr lang="en-GB" dirty="0">
                <a:latin typeface="Calibri" panose="020F0502020204030204" pitchFamily="34" charset="0"/>
                <a:cs typeface="Calibri" panose="020F0502020204030204" pitchFamily="34" charset="0"/>
              </a:rPr>
              <a:t>Land degradation has reduced productivity in 23% of the global terrestrial area.</a:t>
            </a:r>
          </a:p>
          <a:p>
            <a:pPr marL="285750" indent="-285750">
              <a:spcBef>
                <a:spcPts val="600"/>
              </a:spcBef>
              <a:buFont typeface="Arial" panose="020B0604020202020204" pitchFamily="34" charset="0"/>
              <a:buChar char="•"/>
            </a:pPr>
            <a:r>
              <a:rPr lang="en-GB" dirty="0">
                <a:latin typeface="Calibri" panose="020F0502020204030204" pitchFamily="34" charset="0"/>
                <a:cs typeface="Calibri" panose="020F0502020204030204" pitchFamily="34" charset="0"/>
              </a:rPr>
              <a:t>Annually, US$235 to $577 billion of global crop output is at risk from pollinator loss.</a:t>
            </a:r>
          </a:p>
          <a:p>
            <a:pPr marL="285750" indent="-285750">
              <a:spcBef>
                <a:spcPts val="600"/>
              </a:spcBef>
              <a:buFont typeface="Arial" panose="020B0604020202020204" pitchFamily="34" charset="0"/>
              <a:buChar char="•"/>
            </a:pPr>
            <a:r>
              <a:rPr lang="en-GB" dirty="0">
                <a:latin typeface="Calibri" panose="020F0502020204030204" pitchFamily="34" charset="0"/>
                <a:cs typeface="Calibri" panose="020F0502020204030204" pitchFamily="34" charset="0"/>
              </a:rPr>
              <a:t>Loss of coastal habitats and coral reefs increases risk of floods and hurricanes, particularly to 100-300m people.</a:t>
            </a: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8955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93" name="Google Shape;293;p35"/>
          <p:cNvGrpSpPr>
            <a:grpSpLocks noChangeAspect="1"/>
          </p:cNvGrpSpPr>
          <p:nvPr/>
        </p:nvGrpSpPr>
        <p:grpSpPr>
          <a:xfrm>
            <a:off x="9240131" y="6210698"/>
            <a:ext cx="2453956" cy="555773"/>
            <a:chOff x="1566227" y="87948"/>
            <a:chExt cx="3496310" cy="791845"/>
          </a:xfrm>
        </p:grpSpPr>
        <p:pic>
          <p:nvPicPr>
            <p:cNvPr id="294" name="Google Shape;294;p35"/>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95" name="Google Shape;295;p35"/>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96" name="Google Shape;296;p35"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97" name="Google Shape;297;p35"/>
          <p:cNvSpPr txBox="1"/>
          <p:nvPr/>
        </p:nvSpPr>
        <p:spPr>
          <a:xfrm>
            <a:off x="819151" y="57150"/>
            <a:ext cx="9457352" cy="613969"/>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a:solidFill>
                  <a:srgbClr val="FFFFFF"/>
                </a:solidFill>
                <a:latin typeface="Calibri"/>
                <a:ea typeface="Calibri"/>
                <a:cs typeface="Calibri"/>
                <a:sym typeface="Calibri"/>
              </a:rPr>
              <a:t>How </a:t>
            </a:r>
            <a:r>
              <a:rPr lang="fr-FR" sz="3600" b="1" kern="0" dirty="0" err="1">
                <a:solidFill>
                  <a:srgbClr val="FFFFFF"/>
                </a:solidFill>
                <a:latin typeface="Calibri"/>
                <a:ea typeface="Calibri"/>
                <a:cs typeface="Calibri"/>
                <a:sym typeface="Calibri"/>
              </a:rPr>
              <a:t>many</a:t>
            </a:r>
            <a:r>
              <a:rPr lang="fr-FR" sz="3600" b="1" kern="0" dirty="0">
                <a:solidFill>
                  <a:srgbClr val="FFFFFF"/>
                </a:solidFill>
                <a:latin typeface="Calibri"/>
                <a:ea typeface="Calibri"/>
                <a:cs typeface="Calibri"/>
                <a:sym typeface="Calibri"/>
              </a:rPr>
              <a:t> </a:t>
            </a:r>
            <a:r>
              <a:rPr lang="fr-FR" sz="3600" b="1" kern="0" dirty="0" err="1">
                <a:solidFill>
                  <a:srgbClr val="FFFFFF"/>
                </a:solidFill>
                <a:latin typeface="Calibri"/>
                <a:ea typeface="Calibri"/>
                <a:cs typeface="Calibri"/>
                <a:sym typeface="Calibri"/>
              </a:rPr>
              <a:t>species</a:t>
            </a:r>
            <a:r>
              <a:rPr lang="fr-FR" sz="3600" b="1" kern="0" dirty="0">
                <a:solidFill>
                  <a:srgbClr val="FFFFFF"/>
                </a:solidFill>
                <a:latin typeface="Calibri"/>
                <a:ea typeface="Calibri"/>
                <a:cs typeface="Calibri"/>
                <a:sym typeface="Calibri"/>
              </a:rPr>
              <a:t> are in danger?</a:t>
            </a:r>
            <a:endParaRPr sz="3600" b="1" kern="0" dirty="0">
              <a:solidFill>
                <a:srgbClr val="FFFFFF"/>
              </a:solidFill>
              <a:latin typeface="Calibri"/>
              <a:ea typeface="Calibri"/>
              <a:cs typeface="Calibri"/>
              <a:sym typeface="Calibri"/>
            </a:endParaRPr>
          </a:p>
        </p:txBody>
      </p:sp>
      <p:sp>
        <p:nvSpPr>
          <p:cNvPr id="298" name="Google Shape;298;p35"/>
          <p:cNvSpPr/>
          <p:nvPr/>
        </p:nvSpPr>
        <p:spPr>
          <a:xfrm>
            <a:off x="254000" y="968234"/>
            <a:ext cx="11137900" cy="2771916"/>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US" sz="2200" kern="0" dirty="0">
                <a:solidFill>
                  <a:srgbClr val="000000"/>
                </a:solidFill>
                <a:latin typeface="Calibri"/>
                <a:ea typeface="Calibri"/>
                <a:cs typeface="Calibri"/>
                <a:sym typeface="Calibri"/>
              </a:rPr>
              <a:t>The International Union for the Conservation of Nature (IUCN) publishes a global inventory of the conservation status of species: the Global Red List of Threatened Species.</a:t>
            </a:r>
          </a:p>
          <a:p>
            <a:pPr defTabSz="914400">
              <a:buClr>
                <a:srgbClr val="000000"/>
              </a:buClr>
              <a:buFont typeface="Arial"/>
              <a:buNone/>
            </a:pPr>
            <a:endParaRPr lang="en-US" sz="1000" kern="0" dirty="0">
              <a:solidFill>
                <a:srgbClr val="000000"/>
              </a:solidFill>
              <a:latin typeface="Calibri"/>
              <a:ea typeface="Calibri"/>
              <a:cs typeface="Calibri"/>
              <a:sym typeface="Calibri"/>
            </a:endParaRPr>
          </a:p>
          <a:p>
            <a:pPr defTabSz="914400">
              <a:buClr>
                <a:srgbClr val="000000"/>
              </a:buClr>
              <a:buFont typeface="Arial"/>
              <a:buNone/>
            </a:pPr>
            <a:r>
              <a:rPr lang="en-US" sz="2200" kern="0" dirty="0">
                <a:solidFill>
                  <a:srgbClr val="000000"/>
                </a:solidFill>
                <a:latin typeface="Calibri"/>
                <a:ea typeface="Calibri"/>
                <a:cs typeface="Calibri"/>
                <a:sym typeface="Calibri"/>
              </a:rPr>
              <a:t>In the latest edition of the Global Red List (2019 version), 27% of the </a:t>
            </a:r>
            <a:r>
              <a:rPr lang="en-GB" sz="2200" kern="0" dirty="0">
                <a:solidFill>
                  <a:srgbClr val="000000"/>
                </a:solidFill>
                <a:latin typeface="Calibri"/>
                <a:ea typeface="Calibri"/>
                <a:cs typeface="Calibri"/>
              </a:rPr>
              <a:t>105,732</a:t>
            </a:r>
            <a:r>
              <a:rPr lang="en-US" sz="2200" kern="0" dirty="0">
                <a:solidFill>
                  <a:srgbClr val="000000"/>
                </a:solidFill>
                <a:latin typeface="Calibri"/>
                <a:ea typeface="Calibri"/>
                <a:cs typeface="Calibri"/>
                <a:sym typeface="Calibri"/>
              </a:rPr>
              <a:t> species assessed are threatened, including 32% of amphibians, 21% of mammals, 13% of birds, 27% of corals, and 43% of flowering plants.</a:t>
            </a:r>
          </a:p>
          <a:p>
            <a:pPr defTabSz="914400">
              <a:buClr>
                <a:srgbClr val="000000"/>
              </a:buClr>
              <a:buFont typeface="Arial"/>
              <a:buNone/>
            </a:pPr>
            <a:endParaRPr lang="en-US" sz="1000" kern="0" dirty="0">
              <a:solidFill>
                <a:srgbClr val="000000"/>
              </a:solidFill>
              <a:latin typeface="Calibri"/>
              <a:ea typeface="Calibri"/>
              <a:cs typeface="Calibri"/>
              <a:sym typeface="Calibri"/>
            </a:endParaRPr>
          </a:p>
          <a:p>
            <a:pPr defTabSz="914400">
              <a:buClr>
                <a:srgbClr val="000000"/>
              </a:buClr>
              <a:buFont typeface="Arial"/>
              <a:buNone/>
            </a:pPr>
            <a:r>
              <a:rPr lang="en-US" sz="2200" i="1" dirty="0">
                <a:solidFill>
                  <a:schemeClr val="accent2">
                    <a:lumMod val="75000"/>
                  </a:schemeClr>
                </a:solidFill>
                <a:latin typeface="Calibri" panose="020F0502020204030204" pitchFamily="34" charset="0"/>
                <a:cs typeface="Calibri" panose="020F0502020204030204" pitchFamily="34" charset="0"/>
              </a:rPr>
              <a:t>‘..around 1 million species already face extinction, many within                                  decades,                                         unless action is taken to reduce the intensity of drivers of </a:t>
            </a:r>
          </a:p>
          <a:p>
            <a:pPr defTabSz="914400">
              <a:buClr>
                <a:srgbClr val="000000"/>
              </a:buClr>
              <a:buFont typeface="Arial"/>
              <a:buNone/>
            </a:pPr>
            <a:r>
              <a:rPr lang="en-US" sz="2200" i="1" dirty="0">
                <a:solidFill>
                  <a:schemeClr val="accent2">
                    <a:lumMod val="75000"/>
                  </a:schemeClr>
                </a:solidFill>
                <a:latin typeface="Calibri" panose="020F0502020204030204" pitchFamily="34" charset="0"/>
                <a:cs typeface="Calibri" panose="020F0502020204030204" pitchFamily="34" charset="0"/>
              </a:rPr>
              <a:t>biodiversity loss.’ (IPBES, 2019)</a:t>
            </a:r>
            <a:endParaRPr lang="en-US" sz="2200" i="1" kern="0" dirty="0">
              <a:solidFill>
                <a:schemeClr val="accent2">
                  <a:lumMod val="75000"/>
                </a:schemeClr>
              </a:solidFill>
              <a:latin typeface="Calibri" panose="020F0502020204030204" pitchFamily="34" charset="0"/>
              <a:ea typeface="Calibri"/>
              <a:cs typeface="Calibri" panose="020F0502020204030204" pitchFamily="34" charset="0"/>
              <a:sym typeface="Calibri"/>
            </a:endParaRPr>
          </a:p>
        </p:txBody>
      </p:sp>
      <p:pic>
        <p:nvPicPr>
          <p:cNvPr id="300" name="Google Shape;300;p35" descr="Résultat de recherche d'images pour &quot;espèces menacés madagascar&quot;"/>
          <p:cNvPicPr preferRelativeResize="0">
            <a:picLocks noChangeAspect="1"/>
          </p:cNvPicPr>
          <p:nvPr/>
        </p:nvPicPr>
        <p:blipFill rotWithShape="1">
          <a:blip r:embed="rId6">
            <a:alphaModFix/>
          </a:blip>
          <a:srcRect/>
          <a:stretch/>
        </p:blipFill>
        <p:spPr>
          <a:xfrm>
            <a:off x="0" y="4698050"/>
            <a:ext cx="3299247" cy="2195499"/>
          </a:xfrm>
          <a:prstGeom prst="rect">
            <a:avLst/>
          </a:prstGeom>
          <a:noFill/>
          <a:ln>
            <a:noFill/>
          </a:ln>
        </p:spPr>
      </p:pic>
      <p:pic>
        <p:nvPicPr>
          <p:cNvPr id="2" name="Picture 1"/>
          <p:cNvPicPr>
            <a:picLocks noChangeAspect="1"/>
          </p:cNvPicPr>
          <p:nvPr/>
        </p:nvPicPr>
        <p:blipFill>
          <a:blip r:embed="rId7"/>
          <a:stretch>
            <a:fillRect/>
          </a:stretch>
        </p:blipFill>
        <p:spPr>
          <a:xfrm>
            <a:off x="8508830" y="2686922"/>
            <a:ext cx="3535346" cy="3378413"/>
          </a:xfrm>
          <a:prstGeom prst="rect">
            <a:avLst/>
          </a:prstGeom>
          <a:ln>
            <a:solidFill>
              <a:schemeClr val="bg1">
                <a:lumMod val="50000"/>
              </a:schemeClr>
            </a:solidFill>
          </a:ln>
        </p:spPr>
      </p:pic>
      <p:pic>
        <p:nvPicPr>
          <p:cNvPr id="299" name="Google Shape;299;p35" descr="Résultat de recherche d'images pour &quot;espèces menacés madagascar&quot;"/>
          <p:cNvPicPr preferRelativeResize="0">
            <a:picLocks noChangeAspect="1"/>
          </p:cNvPicPr>
          <p:nvPr/>
        </p:nvPicPr>
        <p:blipFill rotWithShape="1">
          <a:blip r:embed="rId8">
            <a:alphaModFix/>
          </a:blip>
          <a:srcRect/>
          <a:stretch/>
        </p:blipFill>
        <p:spPr>
          <a:xfrm>
            <a:off x="2275352" y="4376128"/>
            <a:ext cx="4265579" cy="2066554"/>
          </a:xfrm>
          <a:prstGeom prst="rect">
            <a:avLst/>
          </a:prstGeom>
          <a:noFill/>
          <a:ln>
            <a:noFill/>
          </a:ln>
        </p:spPr>
      </p:pic>
      <p:pic>
        <p:nvPicPr>
          <p:cNvPr id="301" name="Google Shape;301;p35"/>
          <p:cNvPicPr preferRelativeResize="0"/>
          <p:nvPr/>
        </p:nvPicPr>
        <p:blipFill rotWithShape="1">
          <a:blip r:embed="rId9">
            <a:alphaModFix/>
          </a:blip>
          <a:srcRect/>
          <a:stretch/>
        </p:blipFill>
        <p:spPr>
          <a:xfrm>
            <a:off x="5682903" y="5166271"/>
            <a:ext cx="2857500" cy="1600200"/>
          </a:xfrm>
          <a:prstGeom prst="rect">
            <a:avLst/>
          </a:prstGeom>
          <a:noFill/>
          <a:ln>
            <a:noFill/>
          </a:ln>
        </p:spPr>
      </p:pic>
      <p:sp>
        <p:nvSpPr>
          <p:cNvPr id="3" name="TextBox 2"/>
          <p:cNvSpPr txBox="1"/>
          <p:nvPr/>
        </p:nvSpPr>
        <p:spPr>
          <a:xfrm>
            <a:off x="10957798" y="2737935"/>
            <a:ext cx="114794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(IPBES, 2019)</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38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 calcmode="lin" valueType="num">
                                      <p:cBhvr additive="base">
                                        <p:cTn id="7" dur="500"/>
                                        <p:tgtEl>
                                          <p:spTgt spid="29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8">
                                            <p:txEl>
                                              <p:pRg st="2" end="2"/>
                                            </p:txEl>
                                          </p:spTgt>
                                        </p:tgtEl>
                                        <p:attrNameLst>
                                          <p:attrName>style.visibility</p:attrName>
                                        </p:attrNameLst>
                                      </p:cBhvr>
                                      <p:to>
                                        <p:strVal val="visible"/>
                                      </p:to>
                                    </p:set>
                                    <p:anim calcmode="lin" valueType="num">
                                      <p:cBhvr additive="base">
                                        <p:cTn id="12" dur="500"/>
                                        <p:tgtEl>
                                          <p:spTgt spid="29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xEl>
                                              <p:pRg st="4" end="4"/>
                                            </p:txEl>
                                          </p:spTgt>
                                        </p:tgtEl>
                                        <p:attrNameLst>
                                          <p:attrName>style.visibility</p:attrName>
                                        </p:attrNameLst>
                                      </p:cBhvr>
                                      <p:to>
                                        <p:strVal val="visible"/>
                                      </p:to>
                                    </p:set>
                                    <p:anim calcmode="lin" valueType="num">
                                      <p:cBhvr additive="base">
                                        <p:cTn id="17" dur="500"/>
                                        <p:tgtEl>
                                          <p:spTgt spid="29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8">
                                            <p:txEl>
                                              <p:pRg st="5" end="5"/>
                                            </p:txEl>
                                          </p:spTgt>
                                        </p:tgtEl>
                                        <p:attrNameLst>
                                          <p:attrName>style.visibility</p:attrName>
                                        </p:attrNameLst>
                                      </p:cBhvr>
                                      <p:to>
                                        <p:strVal val="visible"/>
                                      </p:to>
                                    </p:set>
                                    <p:anim calcmode="lin" valueType="num">
                                      <p:cBhvr additive="base">
                                        <p:cTn id="22" dur="500"/>
                                        <p:tgtEl>
                                          <p:spTgt spid="298">
                                            <p:txEl>
                                              <p:pRg st="5" end="5"/>
                                            </p:txEl>
                                          </p:spTgt>
                                        </p:tgtEl>
                                        <p:attrNameLst>
                                          <p:attrName>ppt_x</p:attrName>
                                        </p:attrNameLst>
                                      </p:cBhvr>
                                      <p:tavLst>
                                        <p:tav tm="0">
                                          <p:val>
                                            <p:strVal val="#ppt_x-1"/>
                                          </p:val>
                                        </p:tav>
                                        <p:tav tm="100000">
                                          <p:val>
                                            <p:strVal val="#ppt_x"/>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99"/>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300"/>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76" name="Google Shape;276;p34"/>
          <p:cNvGrpSpPr/>
          <p:nvPr/>
        </p:nvGrpSpPr>
        <p:grpSpPr>
          <a:xfrm>
            <a:off x="8795631" y="6008184"/>
            <a:ext cx="3271941" cy="741030"/>
            <a:chOff x="1566227" y="87948"/>
            <a:chExt cx="3496310" cy="791845"/>
          </a:xfrm>
        </p:grpSpPr>
        <p:pic>
          <p:nvPicPr>
            <p:cNvPr id="277" name="Google Shape;277;p34"/>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78" name="Google Shape;278;p34"/>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79" name="Google Shape;279;p34"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80" name="Google Shape;280;p34"/>
          <p:cNvSpPr txBox="1"/>
          <p:nvPr/>
        </p:nvSpPr>
        <p:spPr>
          <a:xfrm>
            <a:off x="819151" y="57150"/>
            <a:ext cx="9205561" cy="645160"/>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err="1">
                <a:solidFill>
                  <a:srgbClr val="FFFFFF"/>
                </a:solidFill>
                <a:latin typeface="Calibri"/>
                <a:ea typeface="Calibri"/>
                <a:cs typeface="Calibri"/>
                <a:sym typeface="Calibri"/>
              </a:rPr>
              <a:t>What</a:t>
            </a:r>
            <a:r>
              <a:rPr lang="fr-FR" sz="3600" b="1" kern="0" dirty="0">
                <a:solidFill>
                  <a:srgbClr val="FFFFFF"/>
                </a:solidFill>
                <a:latin typeface="Calibri"/>
                <a:ea typeface="Calibri"/>
                <a:cs typeface="Calibri"/>
                <a:sym typeface="Calibri"/>
              </a:rPr>
              <a:t> are the dangers </a:t>
            </a:r>
            <a:r>
              <a:rPr lang="fr-FR" sz="3600" b="1" kern="0" dirty="0" err="1">
                <a:solidFill>
                  <a:srgbClr val="FFFFFF"/>
                </a:solidFill>
                <a:latin typeface="Calibri"/>
                <a:ea typeface="Calibri"/>
                <a:cs typeface="Calibri"/>
                <a:sym typeface="Calibri"/>
              </a:rPr>
              <a:t>from</a:t>
            </a:r>
            <a:r>
              <a:rPr lang="fr-FR" sz="3600" b="1" kern="0" dirty="0">
                <a:solidFill>
                  <a:srgbClr val="FFFFFF"/>
                </a:solidFill>
                <a:latin typeface="Calibri"/>
                <a:ea typeface="Calibri"/>
                <a:cs typeface="Calibri"/>
                <a:sym typeface="Calibri"/>
              </a:rPr>
              <a:t> </a:t>
            </a:r>
            <a:r>
              <a:rPr lang="fr-FR" sz="3600" b="1" kern="0" dirty="0" err="1">
                <a:solidFill>
                  <a:srgbClr val="FFFFFF"/>
                </a:solidFill>
                <a:latin typeface="Calibri"/>
                <a:ea typeface="Calibri"/>
                <a:cs typeface="Calibri"/>
                <a:sym typeface="Calibri"/>
              </a:rPr>
              <a:t>losing</a:t>
            </a:r>
            <a:r>
              <a:rPr lang="fr-FR" sz="3600" b="1" kern="0" dirty="0">
                <a:solidFill>
                  <a:srgbClr val="FFFFFF"/>
                </a:solidFill>
                <a:latin typeface="Calibri"/>
                <a:ea typeface="Calibri"/>
                <a:cs typeface="Calibri"/>
                <a:sym typeface="Calibri"/>
              </a:rPr>
              <a:t> </a:t>
            </a:r>
            <a:r>
              <a:rPr lang="fr-FR" sz="3600" b="1" kern="0" dirty="0" err="1">
                <a:solidFill>
                  <a:srgbClr val="FFFFFF"/>
                </a:solidFill>
                <a:latin typeface="Calibri"/>
                <a:ea typeface="Calibri"/>
                <a:cs typeface="Calibri"/>
                <a:sym typeface="Calibri"/>
              </a:rPr>
              <a:t>biodiversity</a:t>
            </a:r>
            <a:r>
              <a:rPr lang="fr-FR" sz="3600" b="1" kern="0" dirty="0">
                <a:solidFill>
                  <a:srgbClr val="FFFFFF"/>
                </a:solidFill>
                <a:latin typeface="Calibri"/>
                <a:ea typeface="Calibri"/>
                <a:cs typeface="Calibri"/>
                <a:sym typeface="Calibri"/>
              </a:rPr>
              <a:t>?</a:t>
            </a:r>
            <a:endParaRPr sz="3600" b="1" kern="0" dirty="0">
              <a:solidFill>
                <a:srgbClr val="FFFFFF"/>
              </a:solidFill>
              <a:latin typeface="Calibri"/>
              <a:ea typeface="Calibri"/>
              <a:cs typeface="Calibri"/>
              <a:sym typeface="Calibri"/>
            </a:endParaRPr>
          </a:p>
        </p:txBody>
      </p:sp>
      <p:sp>
        <p:nvSpPr>
          <p:cNvPr id="281" name="Google Shape;281;p34"/>
          <p:cNvSpPr/>
          <p:nvPr/>
        </p:nvSpPr>
        <p:spPr>
          <a:xfrm>
            <a:off x="657726" y="1166842"/>
            <a:ext cx="10876547" cy="4524315"/>
          </a:xfrm>
          <a:prstGeom prst="rect">
            <a:avLst/>
          </a:prstGeom>
          <a:noFill/>
          <a:ln>
            <a:noFill/>
          </a:ln>
        </p:spPr>
        <p:txBody>
          <a:bodyPr spcFirstLastPara="1" wrap="square" lIns="91425" tIns="45700" rIns="91425" bIns="45700" anchor="t" anchorCtr="0">
            <a:noAutofit/>
          </a:bodyPr>
          <a:lstStyle/>
          <a:p>
            <a:pPr defTabSz="914400">
              <a:spcBef>
                <a:spcPts val="1200"/>
              </a:spcBef>
              <a:buClr>
                <a:srgbClr val="000000"/>
              </a:buClr>
              <a:buFont typeface="Arial"/>
              <a:buNone/>
            </a:pPr>
            <a:r>
              <a:rPr lang="en-US" sz="2200" kern="0" dirty="0">
                <a:solidFill>
                  <a:srgbClr val="000000"/>
                </a:solidFill>
                <a:latin typeface="Calibri"/>
                <a:ea typeface="Calibri"/>
                <a:cs typeface="Calibri"/>
                <a:sym typeface="Calibri"/>
              </a:rPr>
              <a:t>Loss of biodiversity and ecosystem services is dangerous for humanity. It risks our stable environment and stable economy. </a:t>
            </a:r>
          </a:p>
          <a:p>
            <a:pPr defTabSz="914400">
              <a:spcBef>
                <a:spcPts val="1200"/>
              </a:spcBef>
              <a:buClr>
                <a:srgbClr val="000000"/>
              </a:buClr>
              <a:buFont typeface="Arial"/>
              <a:buNone/>
            </a:pPr>
            <a:r>
              <a:rPr lang="en-US" sz="2200" kern="0" dirty="0">
                <a:solidFill>
                  <a:srgbClr val="000000"/>
                </a:solidFill>
                <a:latin typeface="Calibri"/>
                <a:ea typeface="Calibri"/>
                <a:cs typeface="Calibri"/>
              </a:rPr>
              <a:t>Prosperity and poverty reduction depend on maintaining the flow of benefits from biodiversity and ecosystems.  </a:t>
            </a:r>
            <a:r>
              <a:rPr lang="en-US" sz="2200" kern="0" dirty="0">
                <a:solidFill>
                  <a:srgbClr val="000000"/>
                </a:solidFill>
                <a:latin typeface="Calibri"/>
                <a:ea typeface="Calibri"/>
                <a:cs typeface="Calibri"/>
                <a:sym typeface="Arial"/>
              </a:rPr>
              <a:t>For example:</a:t>
            </a:r>
          </a:p>
          <a:p>
            <a:pPr marL="342900" indent="-342900">
              <a:spcBef>
                <a:spcPts val="1200"/>
              </a:spcBef>
              <a:buFont typeface="Arial" panose="020B0604020202020204" pitchFamily="34" charset="0"/>
              <a:buChar char="•"/>
            </a:pPr>
            <a:r>
              <a:rPr lang="en-GB" sz="2200" kern="0" dirty="0">
                <a:solidFill>
                  <a:srgbClr val="000000"/>
                </a:solidFill>
                <a:latin typeface="Calibri"/>
                <a:ea typeface="Calibri"/>
                <a:cs typeface="Calibri"/>
              </a:rPr>
              <a:t>Halving deforestation rates by 2030 would reduce global greenhouse gas emissions by 1.5 to 2.7 GT that would cause US$ 3.7 trillion of damage.</a:t>
            </a:r>
          </a:p>
          <a:p>
            <a:pPr marL="342900" indent="-342900">
              <a:spcBef>
                <a:spcPts val="1200"/>
              </a:spcBef>
              <a:buFont typeface="Arial" panose="020B0604020202020204" pitchFamily="34" charset="0"/>
              <a:buChar char="•"/>
            </a:pPr>
            <a:r>
              <a:rPr lang="en-GB" sz="2200" kern="0" dirty="0">
                <a:solidFill>
                  <a:srgbClr val="000000"/>
                </a:solidFill>
                <a:latin typeface="Calibri"/>
                <a:ea typeface="Calibri"/>
                <a:cs typeface="Calibri"/>
              </a:rPr>
              <a:t>Over-exploitation of most commercially valuable fish stocks reduces the income from global marine fisheries by US$ 50 billion annually.</a:t>
            </a:r>
          </a:p>
          <a:p>
            <a:pPr marL="342900" indent="-342900">
              <a:spcBef>
                <a:spcPts val="1200"/>
              </a:spcBef>
              <a:buFont typeface="Arial" panose="020B0604020202020204" pitchFamily="34" charset="0"/>
              <a:buChar char="•"/>
            </a:pPr>
            <a:r>
              <a:rPr lang="en-GB" sz="2200" dirty="0">
                <a:latin typeface="Calibri" panose="020F0502020204030204" pitchFamily="34" charset="0"/>
                <a:cs typeface="Calibri" panose="020F0502020204030204" pitchFamily="34" charset="0"/>
              </a:rPr>
              <a:t>According to IPBES, annually, US$235 to $577 billion of global crop output is at risk from pollinator loss.</a:t>
            </a:r>
          </a:p>
          <a:p>
            <a:pPr marL="342900" indent="-342900">
              <a:spcBef>
                <a:spcPts val="1200"/>
              </a:spcBef>
              <a:buFont typeface="Arial" panose="020B0604020202020204" pitchFamily="34" charset="0"/>
              <a:buChar char="•"/>
            </a:pPr>
            <a:endParaRPr lang="en-GB" sz="2200" kern="0" dirty="0">
              <a:solidFill>
                <a:srgbClr val="000000"/>
              </a:solidFill>
              <a:latin typeface="Calibri"/>
              <a:ea typeface="Calibri"/>
              <a:cs typeface="Calibri"/>
            </a:endParaRPr>
          </a:p>
          <a:p>
            <a:pPr>
              <a:spcBef>
                <a:spcPts val="900"/>
              </a:spcBef>
            </a:pPr>
            <a:r>
              <a:rPr lang="en-GB" sz="2200" kern="0" dirty="0">
                <a:solidFill>
                  <a:srgbClr val="000000"/>
                </a:solidFill>
                <a:latin typeface="Calibri"/>
                <a:ea typeface="Calibri"/>
                <a:cs typeface="Calibri"/>
              </a:rPr>
              <a:t>Sources: TEEB and IPBES</a:t>
            </a:r>
          </a:p>
          <a:p>
            <a:pPr>
              <a:spcBef>
                <a:spcPts val="900"/>
              </a:spcBef>
            </a:pPr>
            <a:endParaRPr sz="1400" kern="0" dirty="0">
              <a:solidFill>
                <a:srgbClr val="000000"/>
              </a:solidFill>
              <a:cs typeface="Arial"/>
              <a:sym typeface="Arial"/>
            </a:endParaRPr>
          </a:p>
        </p:txBody>
      </p:sp>
    </p:spTree>
    <p:extLst>
      <p:ext uri="{BB962C8B-B14F-4D97-AF65-F5344CB8AC3E}">
        <p14:creationId xmlns:p14="http://schemas.microsoft.com/office/powerpoint/2010/main" val="30422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p:tgtEl>
                                          <p:spTgt spid="28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 calcmode="lin" valueType="num">
                                      <p:cBhvr additive="base">
                                        <p:cTn id="12" dur="500"/>
                                        <p:tgtEl>
                                          <p:spTgt spid="28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 calcmode="lin" valueType="num">
                                      <p:cBhvr additive="base">
                                        <p:cTn id="17" dur="500"/>
                                        <p:tgtEl>
                                          <p:spTgt spid="28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1">
                                            <p:txEl>
                                              <p:pRg st="3" end="3"/>
                                            </p:txEl>
                                          </p:spTgt>
                                        </p:tgtEl>
                                        <p:attrNameLst>
                                          <p:attrName>style.visibility</p:attrName>
                                        </p:attrNameLst>
                                      </p:cBhvr>
                                      <p:to>
                                        <p:strVal val="visible"/>
                                      </p:to>
                                    </p:set>
                                    <p:anim calcmode="lin" valueType="num">
                                      <p:cBhvr additive="base">
                                        <p:cTn id="22" dur="500"/>
                                        <p:tgtEl>
                                          <p:spTgt spid="28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1">
                                            <p:txEl>
                                              <p:pRg st="4" end="4"/>
                                            </p:txEl>
                                          </p:spTgt>
                                        </p:tgtEl>
                                        <p:attrNameLst>
                                          <p:attrName>style.visibility</p:attrName>
                                        </p:attrNameLst>
                                      </p:cBhvr>
                                      <p:to>
                                        <p:strVal val="visible"/>
                                      </p:to>
                                    </p:set>
                                    <p:anim calcmode="lin" valueType="num">
                                      <p:cBhvr additive="base">
                                        <p:cTn id="27" dur="500"/>
                                        <p:tgtEl>
                                          <p:spTgt spid="28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81">
                                            <p:txEl>
                                              <p:pRg st="6" end="6"/>
                                            </p:txEl>
                                          </p:spTgt>
                                        </p:tgtEl>
                                        <p:attrNameLst>
                                          <p:attrName>style.visibility</p:attrName>
                                        </p:attrNameLst>
                                      </p:cBhvr>
                                      <p:to>
                                        <p:strVal val="visible"/>
                                      </p:to>
                                    </p:set>
                                    <p:anim calcmode="lin" valueType="num">
                                      <p:cBhvr additive="base">
                                        <p:cTn id="32" dur="500"/>
                                        <p:tgtEl>
                                          <p:spTgt spid="281">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200" b="1" dirty="0" smtClean="0">
                <a:solidFill>
                  <a:prstClr val="white"/>
                </a:solidFill>
              </a:rPr>
              <a:t>Biodiversity and Ecosystem Services </a:t>
            </a:r>
            <a:r>
              <a:rPr lang="en-GB" sz="3200" b="1" dirty="0">
                <a:solidFill>
                  <a:prstClr val="white"/>
                </a:solidFill>
              </a:rPr>
              <a:t>Module – </a:t>
            </a:r>
            <a:endParaRPr lang="en-GB" sz="3200" b="1" dirty="0" smtClean="0">
              <a:solidFill>
                <a:prstClr val="white"/>
              </a:solidFill>
            </a:endParaRPr>
          </a:p>
          <a:p>
            <a:pPr algn="ctr">
              <a:defRPr/>
            </a:pPr>
            <a:r>
              <a:rPr lang="en-GB" sz="3200" b="1" dirty="0" smtClean="0">
                <a:solidFill>
                  <a:prstClr val="white"/>
                </a:solidFill>
              </a:rPr>
              <a:t>Take </a:t>
            </a:r>
            <a:r>
              <a:rPr lang="en-GB" sz="3200" b="1" dirty="0">
                <a:solidFill>
                  <a:prstClr val="white"/>
                </a:solidFill>
              </a:rPr>
              <a:t>home messages</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77311" y="1263998"/>
            <a:ext cx="9056512" cy="4893647"/>
          </a:xfrm>
          <a:prstGeom prst="rect">
            <a:avLst/>
          </a:prstGeom>
          <a:noFill/>
          <a:ln>
            <a:noFill/>
          </a:ln>
        </p:spPr>
        <p:txBody>
          <a:bodyPr spcFirstLastPara="1" wrap="square" lIns="91425" tIns="45700" rIns="91425" bIns="45700" anchor="t" anchorCtr="0">
            <a:noAutofit/>
          </a:bodyPr>
          <a:lstStyle/>
          <a:p>
            <a:pPr marL="342900" indent="-342900">
              <a:spcBef>
                <a:spcPts val="1200"/>
              </a:spcBef>
              <a:buFont typeface="Wingdings" panose="05000000000000000000" pitchFamily="2" charset="2"/>
              <a:buChar char="Ø"/>
            </a:pPr>
            <a:r>
              <a:rPr lang="en-GB" sz="2200" dirty="0">
                <a:latin typeface="Calibri" panose="020F0502020204030204" pitchFamily="34" charset="0"/>
                <a:cs typeface="Calibri" panose="020F0502020204030204" pitchFamily="34" charset="0"/>
              </a:rPr>
              <a:t>Biodiversity is the variety of life on earth, at the ecosystem, genetic and species levels.  </a:t>
            </a:r>
          </a:p>
          <a:p>
            <a:pPr marL="342900" indent="-342900">
              <a:spcBef>
                <a:spcPts val="1200"/>
              </a:spcBef>
              <a:buFont typeface="Wingdings" panose="05000000000000000000" pitchFamily="2" charset="2"/>
              <a:buChar char="Ø"/>
            </a:pPr>
            <a:r>
              <a:rPr lang="en-GB" sz="2200" dirty="0">
                <a:latin typeface="Calibri" panose="020F0502020204030204" pitchFamily="34" charset="0"/>
                <a:cs typeface="Calibri" panose="020F0502020204030204" pitchFamily="34" charset="0"/>
              </a:rPr>
              <a:t>It provides ecosystem services essential to life, from food and medicines to purification of the air we breathe, regulation of water, creation and stabilisation of soil, pollination of crops, protection from floods and disasters and help adapting to climate change.  </a:t>
            </a:r>
          </a:p>
          <a:p>
            <a:pPr marL="342900" indent="-342900">
              <a:spcBef>
                <a:spcPts val="1200"/>
              </a:spcBef>
              <a:buFont typeface="Wingdings" panose="05000000000000000000" pitchFamily="2" charset="2"/>
              <a:buChar char="Ø"/>
            </a:pPr>
            <a:r>
              <a:rPr lang="en-GB" sz="2200" dirty="0">
                <a:latin typeface="Calibri" panose="020F0502020204030204" pitchFamily="34" charset="0"/>
                <a:cs typeface="Calibri" panose="020F0502020204030204" pitchFamily="34" charset="0"/>
              </a:rPr>
              <a:t>Biodiversity is being lost at an unprecedented rate, particularly through </a:t>
            </a:r>
            <a:r>
              <a:rPr lang="en-US" sz="2200" dirty="0">
                <a:latin typeface="Calibri" panose="020F0502020204030204" pitchFamily="34" charset="0"/>
                <a:cs typeface="Calibri" panose="020F0502020204030204" pitchFamily="34" charset="0"/>
              </a:rPr>
              <a:t>destruction and fragmentation of natural environments, overexploitation of wild species, pollution, introduction of invasive alien species and climate change.</a:t>
            </a:r>
            <a:endParaRPr lang="en-GB" sz="2200" dirty="0">
              <a:latin typeface="Calibri" panose="020F0502020204030204" pitchFamily="34" charset="0"/>
              <a:cs typeface="Calibri" panose="020F0502020204030204" pitchFamily="34" charset="0"/>
            </a:endParaRPr>
          </a:p>
          <a:p>
            <a:pPr marL="342900" indent="-342900">
              <a:spcBef>
                <a:spcPts val="1200"/>
              </a:spcBef>
              <a:buFont typeface="Wingdings" panose="05000000000000000000" pitchFamily="2" charset="2"/>
              <a:buChar char="Ø"/>
            </a:pPr>
            <a:r>
              <a:rPr lang="en-US" sz="2200" dirty="0">
                <a:latin typeface="Calibri" panose="020F0502020204030204" pitchFamily="34" charset="0"/>
                <a:cs typeface="Calibri" panose="020F0502020204030204" pitchFamily="34" charset="0"/>
              </a:rPr>
              <a:t>Recent reports such as the global assessment report of biodiversity and ecosystem services (IPBES, 2019) offer very worrying evidence.  Many studies reveal the impact on people’s lives and the economy of such losses.</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58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17273" y="700355"/>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718229"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fr-FR" sz="3200" b="1" dirty="0" err="1"/>
              <a:t>Biodiversity</a:t>
            </a:r>
            <a:r>
              <a:rPr lang="fr-FR" sz="3200" b="1" dirty="0"/>
              <a:t> and </a:t>
            </a:r>
            <a:r>
              <a:rPr lang="fr-FR" sz="3200" b="1" dirty="0" err="1"/>
              <a:t>Ecosystem</a:t>
            </a:r>
            <a:r>
              <a:rPr lang="fr-FR" sz="3200" b="1" dirty="0"/>
              <a:t> </a:t>
            </a:r>
            <a:r>
              <a:rPr lang="fr-FR" sz="3200" b="1" dirty="0" smtClean="0"/>
              <a:t>Services</a:t>
            </a:r>
            <a:r>
              <a:rPr lang="en-GB" sz="3000" b="1" dirty="0" smtClean="0">
                <a:solidFill>
                  <a:prstClr val="white"/>
                </a:solidFill>
              </a:rPr>
              <a:t> </a:t>
            </a:r>
            <a:r>
              <a:rPr lang="en-GB" sz="3000" b="1" dirty="0">
                <a:solidFill>
                  <a:prstClr val="white"/>
                </a:solidFill>
              </a:rPr>
              <a:t>Module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77312" y="1263998"/>
            <a:ext cx="8131662" cy="4893647"/>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US" sz="2400" kern="0" dirty="0">
                <a:solidFill>
                  <a:srgbClr val="000000"/>
                </a:solidFill>
                <a:latin typeface="Calibri"/>
                <a:ea typeface="Calibri"/>
                <a:cs typeface="Calibri"/>
                <a:sym typeface="Calibri"/>
              </a:rPr>
              <a:t>This module on ‘Biodiversity and Ecosystem Services’ explains the subject of this training course – biodiversity – so that all the other modules touching on ‘Biodiversity Net Gain’, mitigation of impacts on biodiversity and similar concepts are clear.  </a:t>
            </a:r>
          </a:p>
          <a:p>
            <a:pPr defTabSz="914400">
              <a:buClr>
                <a:srgbClr val="000000"/>
              </a:buClr>
              <a:buFont typeface="Arial"/>
              <a:buNone/>
            </a:pPr>
            <a:endParaRPr lang="en-US" sz="2400" kern="0" dirty="0">
              <a:solidFill>
                <a:srgbClr val="000000"/>
              </a:solidFill>
              <a:latin typeface="Calibri"/>
              <a:ea typeface="Calibri"/>
              <a:cs typeface="Calibri"/>
              <a:sym typeface="Calibri"/>
            </a:endParaRPr>
          </a:p>
          <a:p>
            <a:pPr defTabSz="914400">
              <a:buClr>
                <a:srgbClr val="000000"/>
              </a:buClr>
              <a:buFont typeface="Arial"/>
              <a:buNone/>
            </a:pPr>
            <a:r>
              <a:rPr lang="en-US" sz="2400" kern="0" dirty="0">
                <a:solidFill>
                  <a:srgbClr val="000000"/>
                </a:solidFill>
                <a:latin typeface="Calibri"/>
                <a:ea typeface="Calibri"/>
                <a:cs typeface="Calibri"/>
                <a:sym typeface="Calibri"/>
              </a:rPr>
              <a:t>It covers key definitions, explores the role and importance of biodiversity and why it is under threat.  The module shows why attention to mitigating impacts on biodiversity is particularly important in the context of today’s unprecedented losses of biodiversity.</a:t>
            </a:r>
            <a:endParaRPr sz="1400" kern="0" dirty="0">
              <a:solidFill>
                <a:srgbClr val="000000"/>
              </a:solidFill>
              <a:cs typeface="Arial"/>
              <a:sym typeface="Arial"/>
            </a:endParaRPr>
          </a:p>
        </p:txBody>
      </p:sp>
    </p:spTree>
    <p:extLst>
      <p:ext uri="{BB962C8B-B14F-4D97-AF65-F5344CB8AC3E}">
        <p14:creationId xmlns:p14="http://schemas.microsoft.com/office/powerpoint/2010/main" val="27064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fr-FR" sz="3200" b="1" dirty="0" err="1"/>
              <a:t>Biodiversity</a:t>
            </a:r>
            <a:r>
              <a:rPr lang="fr-FR" sz="3200" b="1" dirty="0"/>
              <a:t> and </a:t>
            </a:r>
            <a:r>
              <a:rPr lang="fr-FR" sz="3200" b="1" dirty="0" err="1"/>
              <a:t>Ecosystem</a:t>
            </a:r>
            <a:r>
              <a:rPr lang="fr-FR" sz="3200" b="1" dirty="0"/>
              <a:t> </a:t>
            </a:r>
            <a:r>
              <a:rPr lang="fr-FR" sz="3200" b="1" dirty="0" smtClean="0"/>
              <a:t>Services</a:t>
            </a:r>
            <a:r>
              <a:rPr lang="en-GB" sz="3000" b="1" dirty="0" smtClean="0">
                <a:solidFill>
                  <a:prstClr val="white"/>
                </a:solidFill>
              </a:rPr>
              <a:t> Module - Contents</a:t>
            </a:r>
            <a:endParaRPr lang="en-GB" sz="3000" b="1" dirty="0">
              <a:solidFill>
                <a:prstClr val="white"/>
              </a:solidFill>
            </a:endParaRP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2602654912"/>
              </p:ext>
            </p:extLst>
          </p:nvPr>
        </p:nvGraphicFramePr>
        <p:xfrm>
          <a:off x="476250" y="1559290"/>
          <a:ext cx="10881561" cy="2942861"/>
        </p:xfrm>
        <a:graphic>
          <a:graphicData uri="http://schemas.openxmlformats.org/drawingml/2006/table">
            <a:tbl>
              <a:tblPr firstRow="1" bandRow="1">
                <a:tableStyleId>{93296810-A885-4BE3-A3E7-6D5BEEA58F35}</a:tableStyleId>
              </a:tblPr>
              <a:tblGrid>
                <a:gridCol w="9078072">
                  <a:extLst>
                    <a:ext uri="{9D8B030D-6E8A-4147-A177-3AD203B41FA5}">
                      <a16:colId xmlns:a16="http://schemas.microsoft.com/office/drawing/2014/main" val="20000"/>
                    </a:ext>
                  </a:extLst>
                </a:gridCol>
                <a:gridCol w="1803489">
                  <a:extLst>
                    <a:ext uri="{9D8B030D-6E8A-4147-A177-3AD203B41FA5}">
                      <a16:colId xmlns:a16="http://schemas.microsoft.com/office/drawing/2014/main" val="20001"/>
                    </a:ext>
                  </a:extLst>
                </a:gridCol>
              </a:tblGrid>
              <a:tr h="448316">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98909">
                <a:tc>
                  <a:txBody>
                    <a:bodyPr/>
                    <a:lstStyle/>
                    <a:p>
                      <a:r>
                        <a:rPr lang="en-GB" sz="1800" kern="1200" dirty="0">
                          <a:solidFill>
                            <a:schemeClr val="dk1"/>
                          </a:solidFill>
                          <a:effectLst/>
                          <a:latin typeface="+mn-lt"/>
                          <a:ea typeface="+mn-ea"/>
                          <a:cs typeface="+mn-cs"/>
                        </a:rPr>
                        <a:t>What is biodiversity and what is an ecosystem?</a:t>
                      </a:r>
                    </a:p>
                  </a:txBody>
                  <a:tcPr/>
                </a:tc>
                <a:tc>
                  <a:txBody>
                    <a:bodyPr/>
                    <a:lstStyle/>
                    <a:p>
                      <a:r>
                        <a:rPr lang="en-US" dirty="0" smtClean="0"/>
                        <a:t>3-8</a:t>
                      </a:r>
                      <a:endParaRPr lang="en-US" dirty="0"/>
                    </a:p>
                  </a:txBody>
                  <a:tcPr/>
                </a:tc>
                <a:extLst>
                  <a:ext uri="{0D108BD9-81ED-4DB2-BD59-A6C34878D82A}">
                    <a16:rowId xmlns:a16="http://schemas.microsoft.com/office/drawing/2014/main" val="10001"/>
                  </a:ext>
                </a:extLst>
              </a:tr>
              <a:tr h="498909">
                <a:tc>
                  <a:txBody>
                    <a:bodyPr/>
                    <a:lstStyle/>
                    <a:p>
                      <a:r>
                        <a:rPr lang="en-GB" sz="1800" kern="1200" dirty="0">
                          <a:solidFill>
                            <a:schemeClr val="dk1"/>
                          </a:solidFill>
                          <a:effectLst/>
                          <a:latin typeface="+mn-lt"/>
                          <a:ea typeface="+mn-ea"/>
                          <a:cs typeface="+mn-cs"/>
                        </a:rPr>
                        <a:t>What are the benefits of biodiversity and ecosystem services?</a:t>
                      </a:r>
                    </a:p>
                  </a:txBody>
                  <a:tcPr/>
                </a:tc>
                <a:tc>
                  <a:txBody>
                    <a:bodyPr/>
                    <a:lstStyle/>
                    <a:p>
                      <a:r>
                        <a:rPr lang="en-US" dirty="0" smtClean="0"/>
                        <a:t>9-11</a:t>
                      </a:r>
                      <a:endParaRPr lang="en-US" dirty="0"/>
                    </a:p>
                  </a:txBody>
                  <a:tcPr/>
                </a:tc>
                <a:extLst>
                  <a:ext uri="{0D108BD9-81ED-4DB2-BD59-A6C34878D82A}">
                    <a16:rowId xmlns:a16="http://schemas.microsoft.com/office/drawing/2014/main" val="10002"/>
                  </a:ext>
                </a:extLst>
              </a:tr>
              <a:tr h="498909">
                <a:tc>
                  <a:txBody>
                    <a:bodyPr/>
                    <a:lstStyle/>
                    <a:p>
                      <a:r>
                        <a:rPr lang="en-GB" sz="1800" kern="1200" dirty="0">
                          <a:solidFill>
                            <a:schemeClr val="dk1"/>
                          </a:solidFill>
                          <a:effectLst/>
                          <a:latin typeface="+mn-lt"/>
                          <a:ea typeface="+mn-ea"/>
                          <a:cs typeface="+mn-cs"/>
                        </a:rPr>
                        <a:t>What are the threats to biodiversity and ecosystem services?  What is being lost?</a:t>
                      </a:r>
                    </a:p>
                  </a:txBody>
                  <a:tcPr/>
                </a:tc>
                <a:tc>
                  <a:txBody>
                    <a:bodyPr/>
                    <a:lstStyle/>
                    <a:p>
                      <a:r>
                        <a:rPr lang="en-US" dirty="0" smtClean="0"/>
                        <a:t>12-14</a:t>
                      </a:r>
                      <a:endParaRPr lang="en-US" dirty="0"/>
                    </a:p>
                  </a:txBody>
                  <a:tcPr/>
                </a:tc>
                <a:extLst>
                  <a:ext uri="{0D108BD9-81ED-4DB2-BD59-A6C34878D82A}">
                    <a16:rowId xmlns:a16="http://schemas.microsoft.com/office/drawing/2014/main" val="10003"/>
                  </a:ext>
                </a:extLst>
              </a:tr>
              <a:tr h="498909">
                <a:tc>
                  <a:txBody>
                    <a:bodyPr/>
                    <a:lstStyle/>
                    <a:p>
                      <a:r>
                        <a:rPr lang="en-GB" sz="1800" kern="1200" dirty="0">
                          <a:solidFill>
                            <a:schemeClr val="dk1"/>
                          </a:solidFill>
                          <a:effectLst/>
                          <a:latin typeface="+mn-lt"/>
                          <a:ea typeface="+mn-ea"/>
                          <a:cs typeface="+mn-cs"/>
                        </a:rPr>
                        <a:t>What are the dangers to people from losing biodiversity?</a:t>
                      </a:r>
                    </a:p>
                  </a:txBody>
                  <a:tcPr/>
                </a:tc>
                <a:tc>
                  <a:txBody>
                    <a:bodyPr/>
                    <a:lstStyle/>
                    <a:p>
                      <a:r>
                        <a:rPr lang="en-US" dirty="0" smtClean="0"/>
                        <a:t>15</a:t>
                      </a:r>
                      <a:endParaRPr lang="en-US" dirty="0"/>
                    </a:p>
                  </a:txBody>
                  <a:tcPr/>
                </a:tc>
                <a:extLst>
                  <a:ext uri="{0D108BD9-81ED-4DB2-BD59-A6C34878D82A}">
                    <a16:rowId xmlns:a16="http://schemas.microsoft.com/office/drawing/2014/main" val="10004"/>
                  </a:ext>
                </a:extLst>
              </a:tr>
              <a:tr h="498909">
                <a:tc>
                  <a:txBody>
                    <a:bodyPr/>
                    <a:lstStyle/>
                    <a:p>
                      <a:r>
                        <a:rPr lang="en-US" dirty="0"/>
                        <a:t>Take home messages</a:t>
                      </a:r>
                    </a:p>
                  </a:txBody>
                  <a:tcPr/>
                </a:tc>
                <a:tc>
                  <a:txBody>
                    <a:bodyPr/>
                    <a:lstStyle/>
                    <a:p>
                      <a:r>
                        <a:rPr lang="en-US" dirty="0" smtClean="0"/>
                        <a:t>16</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844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196" name="Google Shape;196;p29"/>
          <p:cNvGrpSpPr/>
          <p:nvPr/>
        </p:nvGrpSpPr>
        <p:grpSpPr>
          <a:xfrm>
            <a:off x="8795631" y="6008184"/>
            <a:ext cx="3271941" cy="741030"/>
            <a:chOff x="1566227" y="87948"/>
            <a:chExt cx="3496310" cy="791845"/>
          </a:xfrm>
        </p:grpSpPr>
        <p:pic>
          <p:nvPicPr>
            <p:cNvPr id="197" name="Google Shape;197;p29"/>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198" name="Google Shape;198;p29"/>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199" name="Google Shape;199;p29"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00" name="Google Shape;200;p29"/>
          <p:cNvSpPr txBox="1"/>
          <p:nvPr/>
        </p:nvSpPr>
        <p:spPr>
          <a:xfrm>
            <a:off x="819150" y="57150"/>
            <a:ext cx="10410825" cy="645160"/>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is</a:t>
            </a:r>
            <a:r>
              <a:rPr lang="fr-FR" sz="3200" b="1" kern="0" dirty="0">
                <a:solidFill>
                  <a:srgbClr val="FFFFFF"/>
                </a:solidFill>
                <a:latin typeface="Calibri"/>
                <a:ea typeface="Calibri"/>
                <a:cs typeface="Calibri"/>
                <a:sym typeface="Calibri"/>
              </a:rPr>
              <a:t> the </a:t>
            </a:r>
            <a:r>
              <a:rPr lang="fr-FR" sz="3200" b="1" kern="0" dirty="0" err="1">
                <a:solidFill>
                  <a:srgbClr val="FFFFFF"/>
                </a:solidFill>
                <a:latin typeface="Calibri"/>
                <a:ea typeface="Calibri"/>
                <a:cs typeface="Calibri"/>
                <a:sym typeface="Calibri"/>
              </a:rPr>
              <a:t>definition</a:t>
            </a:r>
            <a:r>
              <a:rPr lang="fr-FR" sz="3200" b="1" kern="0" dirty="0">
                <a:solidFill>
                  <a:srgbClr val="FFFFFF"/>
                </a:solidFill>
                <a:latin typeface="Calibri"/>
                <a:ea typeface="Calibri"/>
                <a:cs typeface="Calibri"/>
                <a:sym typeface="Calibri"/>
              </a:rPr>
              <a:t> of </a:t>
            </a:r>
            <a:r>
              <a:rPr lang="fr-FR" sz="3200" b="1" kern="0" dirty="0" err="1" smtClean="0">
                <a:solidFill>
                  <a:srgbClr val="FFFFFF"/>
                </a:solidFill>
                <a:latin typeface="Calibri"/>
                <a:ea typeface="Calibri"/>
                <a:cs typeface="Calibri"/>
                <a:sym typeface="Calibri"/>
              </a:rPr>
              <a:t>biodiversity</a:t>
            </a:r>
            <a:r>
              <a:rPr lang="fr-FR" sz="3200" b="1" kern="0" dirty="0" smtClean="0">
                <a:solidFill>
                  <a:srgbClr val="FFFFFF"/>
                </a:solidFill>
                <a:latin typeface="Calibri"/>
                <a:ea typeface="Calibri"/>
                <a:cs typeface="Calibri"/>
                <a:sym typeface="Calibri"/>
              </a:rPr>
              <a:t>?</a:t>
            </a:r>
            <a:endParaRPr sz="3600" kern="0" dirty="0">
              <a:solidFill>
                <a:srgbClr val="FFFFFF"/>
              </a:solidFill>
              <a:latin typeface="Calibri"/>
              <a:ea typeface="Calibri"/>
              <a:cs typeface="Calibri"/>
              <a:sym typeface="Calibri"/>
            </a:endParaRPr>
          </a:p>
        </p:txBody>
      </p:sp>
      <p:sp>
        <p:nvSpPr>
          <p:cNvPr id="201" name="Google Shape;201;p29"/>
          <p:cNvSpPr/>
          <p:nvPr/>
        </p:nvSpPr>
        <p:spPr>
          <a:xfrm>
            <a:off x="486937" y="963917"/>
            <a:ext cx="11218126" cy="1924026"/>
          </a:xfrm>
          <a:prstGeom prst="rect">
            <a:avLst/>
          </a:prstGeom>
          <a:solidFill>
            <a:schemeClr val="accent6">
              <a:lumMod val="60000"/>
              <a:lumOff val="40000"/>
            </a:schemeClr>
          </a:solidFill>
          <a:ln>
            <a:noFill/>
          </a:ln>
        </p:spPr>
        <p:txBody>
          <a:bodyPr spcFirstLastPara="1" wrap="square" lIns="91425" tIns="45700" rIns="91425" bIns="45700" anchor="t" anchorCtr="0">
            <a:noAutofit/>
          </a:bodyPr>
          <a:lstStyle/>
          <a:p>
            <a:pPr defTabSz="914400">
              <a:buClr>
                <a:srgbClr val="000000"/>
              </a:buClr>
              <a:buFont typeface="Arial"/>
              <a:buNone/>
            </a:pPr>
            <a:r>
              <a:rPr lang="fr-FR" sz="2400" kern="0" dirty="0" err="1">
                <a:solidFill>
                  <a:srgbClr val="000000"/>
                </a:solidFill>
                <a:latin typeface="Calibri"/>
                <a:ea typeface="Calibri"/>
                <a:cs typeface="Calibri"/>
                <a:sym typeface="Calibri"/>
              </a:rPr>
              <a:t>Biodiversity</a:t>
            </a:r>
            <a:r>
              <a:rPr lang="fr-FR" sz="2400" kern="0" dirty="0">
                <a:solidFill>
                  <a:srgbClr val="000000"/>
                </a:solidFill>
                <a:latin typeface="Calibri"/>
                <a:ea typeface="Calibri"/>
                <a:cs typeface="Calibri"/>
                <a:sym typeface="Calibri"/>
              </a:rPr>
              <a:t> (or </a:t>
            </a:r>
            <a:r>
              <a:rPr lang="fr-FR" sz="2400" kern="0" dirty="0" err="1">
                <a:solidFill>
                  <a:srgbClr val="000000"/>
                </a:solidFill>
                <a:latin typeface="Calibri"/>
                <a:ea typeface="Calibri"/>
                <a:cs typeface="Calibri"/>
                <a:sym typeface="Calibri"/>
              </a:rPr>
              <a:t>biological</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diversity</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is</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composed</a:t>
            </a:r>
            <a:r>
              <a:rPr lang="fr-FR" sz="2400" kern="0" dirty="0">
                <a:solidFill>
                  <a:srgbClr val="000000"/>
                </a:solidFill>
                <a:latin typeface="Calibri"/>
                <a:ea typeface="Calibri"/>
                <a:cs typeface="Calibri"/>
                <a:sym typeface="Calibri"/>
              </a:rPr>
              <a:t> of </a:t>
            </a:r>
            <a:r>
              <a:rPr lang="fr-FR" sz="2400" kern="0" dirty="0" err="1">
                <a:solidFill>
                  <a:srgbClr val="000000"/>
                </a:solidFill>
                <a:latin typeface="Calibri"/>
                <a:ea typeface="Calibri"/>
                <a:cs typeface="Calibri"/>
                <a:sym typeface="Calibri"/>
              </a:rPr>
              <a:t>two</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words</a:t>
            </a:r>
            <a:r>
              <a:rPr lang="fr-FR" sz="2400" kern="0" dirty="0">
                <a:solidFill>
                  <a:srgbClr val="000000"/>
                </a:solidFill>
                <a:latin typeface="Calibri"/>
                <a:ea typeface="Calibri"/>
                <a:cs typeface="Calibri"/>
                <a:sym typeface="Calibri"/>
              </a:rPr>
              <a:t> – ‘bio’ (</a:t>
            </a:r>
            <a:r>
              <a:rPr lang="fr-FR" sz="2400" kern="0" dirty="0" err="1">
                <a:solidFill>
                  <a:srgbClr val="000000"/>
                </a:solidFill>
                <a:latin typeface="Calibri"/>
                <a:ea typeface="Calibri"/>
                <a:cs typeface="Calibri"/>
                <a:sym typeface="Calibri"/>
              </a:rPr>
              <a:t>from</a:t>
            </a:r>
            <a:r>
              <a:rPr lang="fr-FR" sz="2400" kern="0" dirty="0">
                <a:solidFill>
                  <a:srgbClr val="000000"/>
                </a:solidFill>
                <a:latin typeface="Calibri"/>
                <a:ea typeface="Calibri"/>
                <a:cs typeface="Calibri"/>
                <a:sym typeface="Calibri"/>
              </a:rPr>
              <a:t> the Greek β</a:t>
            </a:r>
            <a:r>
              <a:rPr lang="fr-FR" sz="2400" kern="0" dirty="0" err="1">
                <a:solidFill>
                  <a:srgbClr val="000000"/>
                </a:solidFill>
                <a:latin typeface="Calibri"/>
                <a:ea typeface="Calibri"/>
                <a:cs typeface="Calibri"/>
                <a:sym typeface="Calibri"/>
              </a:rPr>
              <a:t>ίος</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meaning</a:t>
            </a:r>
            <a:r>
              <a:rPr lang="fr-FR" sz="2400" kern="0" dirty="0">
                <a:solidFill>
                  <a:srgbClr val="000000"/>
                </a:solidFill>
                <a:latin typeface="Calibri"/>
                <a:ea typeface="Calibri"/>
                <a:cs typeface="Calibri"/>
                <a:sym typeface="Calibri"/>
              </a:rPr>
              <a:t> ‘life’) and ‘</a:t>
            </a:r>
            <a:r>
              <a:rPr lang="fr-FR" sz="2400" kern="0" dirty="0" err="1">
                <a:solidFill>
                  <a:srgbClr val="000000"/>
                </a:solidFill>
                <a:latin typeface="Calibri"/>
                <a:ea typeface="Calibri"/>
                <a:cs typeface="Calibri"/>
                <a:sym typeface="Calibri"/>
              </a:rPr>
              <a:t>diversity</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referring</a:t>
            </a:r>
            <a:r>
              <a:rPr lang="fr-FR" sz="2400" kern="0" dirty="0">
                <a:solidFill>
                  <a:srgbClr val="000000"/>
                </a:solidFill>
                <a:latin typeface="Calibri"/>
                <a:ea typeface="Calibri"/>
                <a:cs typeface="Calibri"/>
                <a:sym typeface="Calibri"/>
              </a:rPr>
              <a:t> to the </a:t>
            </a:r>
            <a:r>
              <a:rPr lang="fr-FR" sz="2400" kern="0" dirty="0" err="1">
                <a:solidFill>
                  <a:srgbClr val="000000"/>
                </a:solidFill>
                <a:latin typeface="Calibri"/>
                <a:ea typeface="Calibri"/>
                <a:cs typeface="Calibri"/>
                <a:sym typeface="Calibri"/>
              </a:rPr>
              <a:t>diversity</a:t>
            </a:r>
            <a:r>
              <a:rPr lang="fr-FR" sz="2400" kern="0" dirty="0">
                <a:solidFill>
                  <a:srgbClr val="000000"/>
                </a:solidFill>
                <a:latin typeface="Calibri"/>
                <a:ea typeface="Calibri"/>
                <a:cs typeface="Calibri"/>
                <a:sym typeface="Calibri"/>
              </a:rPr>
              <a:t> of life on </a:t>
            </a:r>
            <a:r>
              <a:rPr lang="fr-FR" sz="2400" kern="0" dirty="0" err="1">
                <a:solidFill>
                  <a:srgbClr val="000000"/>
                </a:solidFill>
                <a:latin typeface="Calibri"/>
                <a:ea typeface="Calibri"/>
                <a:cs typeface="Calibri"/>
                <a:sym typeface="Calibri"/>
              </a:rPr>
              <a:t>earth</a:t>
            </a:r>
            <a:r>
              <a:rPr lang="fr-FR" sz="2400" kern="0" dirty="0">
                <a:solidFill>
                  <a:srgbClr val="000000"/>
                </a:solidFill>
                <a:latin typeface="Calibri"/>
                <a:ea typeface="Calibri"/>
                <a:cs typeface="Calibri"/>
                <a:sym typeface="Calibri"/>
              </a:rPr>
              <a:t>. </a:t>
            </a:r>
          </a:p>
          <a:p>
            <a:pPr defTabSz="914400">
              <a:buClr>
                <a:srgbClr val="000000"/>
              </a:buClr>
              <a:buFont typeface="Arial"/>
              <a:buNone/>
            </a:pPr>
            <a:endParaRPr lang="fr-FR" sz="2400" kern="0" dirty="0">
              <a:solidFill>
                <a:srgbClr val="000000"/>
              </a:solidFill>
              <a:latin typeface="Calibri"/>
              <a:ea typeface="Calibri"/>
              <a:cs typeface="Calibri"/>
              <a:sym typeface="Calibri"/>
            </a:endParaRPr>
          </a:p>
          <a:p>
            <a:pPr defTabSz="914400">
              <a:buClr>
                <a:srgbClr val="000000"/>
              </a:buClr>
              <a:buFont typeface="Arial"/>
              <a:buNone/>
            </a:pPr>
            <a:r>
              <a:rPr lang="fr-FR" sz="2400" kern="0" dirty="0" err="1">
                <a:solidFill>
                  <a:srgbClr val="000000"/>
                </a:solidFill>
                <a:latin typeface="Calibri"/>
                <a:ea typeface="Calibri"/>
                <a:cs typeface="Calibri"/>
                <a:sym typeface="Calibri"/>
              </a:rPr>
              <a:t>Biodiversity</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is</a:t>
            </a:r>
            <a:r>
              <a:rPr lang="fr-FR" sz="2400" kern="0" dirty="0">
                <a:solidFill>
                  <a:srgbClr val="000000"/>
                </a:solidFill>
                <a:latin typeface="Calibri"/>
                <a:ea typeface="Calibri"/>
                <a:cs typeface="Calibri"/>
                <a:sym typeface="Calibri"/>
              </a:rPr>
              <a:t> the </a:t>
            </a:r>
            <a:r>
              <a:rPr lang="fr-FR" sz="2400" kern="0" dirty="0" err="1">
                <a:solidFill>
                  <a:srgbClr val="000000"/>
                </a:solidFill>
                <a:latin typeface="Calibri"/>
                <a:ea typeface="Calibri"/>
                <a:cs typeface="Calibri"/>
                <a:sym typeface="Calibri"/>
              </a:rPr>
              <a:t>richness</a:t>
            </a:r>
            <a:r>
              <a:rPr lang="fr-FR" sz="2400" kern="0" dirty="0">
                <a:solidFill>
                  <a:srgbClr val="000000"/>
                </a:solidFill>
                <a:latin typeface="Calibri"/>
                <a:ea typeface="Calibri"/>
                <a:cs typeface="Calibri"/>
                <a:sym typeface="Calibri"/>
              </a:rPr>
              <a:t> of the </a:t>
            </a:r>
            <a:r>
              <a:rPr lang="fr-FR" sz="2400" kern="0" dirty="0" err="1">
                <a:solidFill>
                  <a:srgbClr val="000000"/>
                </a:solidFill>
                <a:latin typeface="Calibri"/>
                <a:ea typeface="Calibri"/>
                <a:cs typeface="Calibri"/>
                <a:sym typeface="Calibri"/>
              </a:rPr>
              <a:t>diversity</a:t>
            </a:r>
            <a:r>
              <a:rPr lang="fr-FR" sz="2400" kern="0" dirty="0">
                <a:solidFill>
                  <a:srgbClr val="000000"/>
                </a:solidFill>
                <a:latin typeface="Calibri"/>
                <a:ea typeface="Calibri"/>
                <a:cs typeface="Calibri"/>
                <a:sym typeface="Calibri"/>
              </a:rPr>
              <a:t> of all </a:t>
            </a:r>
            <a:r>
              <a:rPr lang="fr-FR" sz="2400" kern="0" dirty="0" err="1">
                <a:solidFill>
                  <a:srgbClr val="000000"/>
                </a:solidFill>
                <a:latin typeface="Calibri"/>
                <a:ea typeface="Calibri"/>
                <a:cs typeface="Calibri"/>
                <a:sym typeface="Calibri"/>
              </a:rPr>
              <a:t>forms</a:t>
            </a:r>
            <a:r>
              <a:rPr lang="fr-FR" sz="2400" kern="0" dirty="0">
                <a:solidFill>
                  <a:srgbClr val="000000"/>
                </a:solidFill>
                <a:latin typeface="Calibri"/>
                <a:ea typeface="Calibri"/>
                <a:cs typeface="Calibri"/>
                <a:sym typeface="Calibri"/>
              </a:rPr>
              <a:t> of life, </a:t>
            </a:r>
            <a:r>
              <a:rPr lang="fr-FR" sz="2400" kern="0" dirty="0" err="1">
                <a:solidFill>
                  <a:srgbClr val="000000"/>
                </a:solidFill>
                <a:latin typeface="Calibri"/>
                <a:ea typeface="Calibri"/>
                <a:cs typeface="Calibri"/>
                <a:sym typeface="Calibri"/>
              </a:rPr>
              <a:t>namely</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genes</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species</a:t>
            </a:r>
            <a:r>
              <a:rPr lang="fr-FR" sz="2400" kern="0" dirty="0">
                <a:solidFill>
                  <a:srgbClr val="000000"/>
                </a:solidFill>
                <a:latin typeface="Calibri"/>
                <a:ea typeface="Calibri"/>
                <a:cs typeface="Calibri"/>
                <a:sym typeface="Calibri"/>
              </a:rPr>
              <a:t> and </a:t>
            </a:r>
            <a:r>
              <a:rPr lang="fr-FR" sz="2400" kern="0" dirty="0" err="1">
                <a:solidFill>
                  <a:srgbClr val="000000"/>
                </a:solidFill>
                <a:latin typeface="Calibri"/>
                <a:ea typeface="Calibri"/>
                <a:cs typeface="Calibri"/>
                <a:sym typeface="Calibri"/>
              </a:rPr>
              <a:t>ecosystems</a:t>
            </a:r>
            <a:r>
              <a:rPr lang="fr-FR" sz="2400" kern="0" dirty="0">
                <a:solidFill>
                  <a:srgbClr val="000000"/>
                </a:solidFill>
                <a:latin typeface="Calibri"/>
                <a:ea typeface="Calibri"/>
                <a:cs typeface="Calibri"/>
                <a:sym typeface="Calibri"/>
              </a:rPr>
              <a:t>.</a:t>
            </a:r>
            <a:endParaRPr sz="2400" kern="0" dirty="0">
              <a:solidFill>
                <a:srgbClr val="000000"/>
              </a:solidFill>
              <a:latin typeface="Calibri"/>
              <a:ea typeface="Calibri"/>
              <a:cs typeface="Calibri"/>
              <a:sym typeface="Calibri"/>
            </a:endParaRPr>
          </a:p>
        </p:txBody>
      </p:sp>
      <p:pic>
        <p:nvPicPr>
          <p:cNvPr id="203" name="Google Shape;203;p29"/>
          <p:cNvPicPr preferRelativeResize="0"/>
          <p:nvPr/>
        </p:nvPicPr>
        <p:blipFill rotWithShape="1">
          <a:blip r:embed="rId6">
            <a:alphaModFix/>
          </a:blip>
          <a:srcRect/>
          <a:stretch/>
        </p:blipFill>
        <p:spPr>
          <a:xfrm>
            <a:off x="186895" y="2945093"/>
            <a:ext cx="6453005" cy="3532667"/>
          </a:xfrm>
          <a:prstGeom prst="rect">
            <a:avLst/>
          </a:prstGeom>
          <a:noFill/>
          <a:ln>
            <a:noFill/>
          </a:ln>
        </p:spPr>
      </p:pic>
      <p:sp>
        <p:nvSpPr>
          <p:cNvPr id="12" name="Google Shape;201;p29">
            <a:extLst>
              <a:ext uri="{FF2B5EF4-FFF2-40B4-BE49-F238E27FC236}">
                <a16:creationId xmlns:a16="http://schemas.microsoft.com/office/drawing/2014/main" id="{295DE231-6D63-400C-A0B4-4BAA6ECF1E7C}"/>
              </a:ext>
            </a:extLst>
          </p:cNvPr>
          <p:cNvSpPr/>
          <p:nvPr/>
        </p:nvSpPr>
        <p:spPr>
          <a:xfrm>
            <a:off x="7221621" y="3615961"/>
            <a:ext cx="4628890" cy="1200329"/>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fr-FR" sz="2400" kern="0" dirty="0">
                <a:solidFill>
                  <a:srgbClr val="000000"/>
                </a:solidFill>
                <a:latin typeface="Calibri"/>
                <a:ea typeface="Calibri"/>
                <a:cs typeface="Calibri"/>
                <a:sym typeface="Calibri"/>
              </a:rPr>
              <a:t>A </a:t>
            </a:r>
            <a:r>
              <a:rPr lang="fr-FR" sz="2400" kern="0" dirty="0" err="1">
                <a:solidFill>
                  <a:srgbClr val="000000"/>
                </a:solidFill>
                <a:latin typeface="Calibri"/>
                <a:ea typeface="Calibri"/>
                <a:cs typeface="Calibri"/>
                <a:sym typeface="Calibri"/>
              </a:rPr>
              <a:t>formal</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definition</a:t>
            </a:r>
            <a:r>
              <a:rPr lang="fr-FR" sz="2400" kern="0" dirty="0">
                <a:solidFill>
                  <a:srgbClr val="000000"/>
                </a:solidFill>
                <a:latin typeface="Calibri"/>
                <a:ea typeface="Calibri"/>
                <a:cs typeface="Calibri"/>
                <a:sym typeface="Calibri"/>
              </a:rPr>
              <a:t> can </a:t>
            </a:r>
            <a:r>
              <a:rPr lang="fr-FR" sz="2400" kern="0" dirty="0" err="1">
                <a:solidFill>
                  <a:srgbClr val="000000"/>
                </a:solidFill>
                <a:latin typeface="Calibri"/>
                <a:ea typeface="Calibri"/>
                <a:cs typeface="Calibri"/>
                <a:sym typeface="Calibri"/>
              </a:rPr>
              <a:t>be</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found</a:t>
            </a:r>
            <a:r>
              <a:rPr lang="fr-FR" sz="2400" kern="0" dirty="0">
                <a:solidFill>
                  <a:srgbClr val="000000"/>
                </a:solidFill>
                <a:latin typeface="Calibri"/>
                <a:ea typeface="Calibri"/>
                <a:cs typeface="Calibri"/>
                <a:sym typeface="Calibri"/>
              </a:rPr>
              <a:t> in Article 2 of the Convention on </a:t>
            </a:r>
            <a:r>
              <a:rPr lang="fr-FR" sz="2400" kern="0" dirty="0" err="1">
                <a:solidFill>
                  <a:srgbClr val="000000"/>
                </a:solidFill>
                <a:latin typeface="Calibri"/>
                <a:ea typeface="Calibri"/>
                <a:cs typeface="Calibri"/>
                <a:sym typeface="Calibri"/>
              </a:rPr>
              <a:t>Biological</a:t>
            </a:r>
            <a:r>
              <a:rPr lang="fr-FR" sz="2400" kern="0" dirty="0">
                <a:solidFill>
                  <a:srgbClr val="000000"/>
                </a:solidFill>
                <a:latin typeface="Calibri"/>
                <a:ea typeface="Calibri"/>
                <a:cs typeface="Calibri"/>
                <a:sym typeface="Calibri"/>
              </a:rPr>
              <a:t> Diversity.</a:t>
            </a:r>
            <a:endParaRPr sz="2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263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10" name="Google Shape;210;p30"/>
          <p:cNvGrpSpPr/>
          <p:nvPr/>
        </p:nvGrpSpPr>
        <p:grpSpPr>
          <a:xfrm>
            <a:off x="8795631" y="6008184"/>
            <a:ext cx="3271941" cy="741030"/>
            <a:chOff x="1566227" y="87948"/>
            <a:chExt cx="3496310" cy="791845"/>
          </a:xfrm>
        </p:grpSpPr>
        <p:pic>
          <p:nvPicPr>
            <p:cNvPr id="211" name="Google Shape;211;p30"/>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12" name="Google Shape;212;p30"/>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13" name="Google Shape;213;p30"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14" name="Google Shape;214;p30"/>
          <p:cNvSpPr txBox="1"/>
          <p:nvPr/>
        </p:nvSpPr>
        <p:spPr>
          <a:xfrm>
            <a:off x="819150" y="57150"/>
            <a:ext cx="9297973" cy="639136"/>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are the </a:t>
            </a:r>
            <a:r>
              <a:rPr lang="fr-FR" sz="3200" b="1" kern="0" dirty="0" err="1">
                <a:solidFill>
                  <a:srgbClr val="FFFFFF"/>
                </a:solidFill>
                <a:latin typeface="Calibri"/>
                <a:ea typeface="Calibri"/>
                <a:cs typeface="Calibri"/>
                <a:sym typeface="Calibri"/>
              </a:rPr>
              <a:t>different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levels</a:t>
            </a:r>
            <a:r>
              <a:rPr lang="fr-FR" sz="3200" b="1" kern="0" dirty="0">
                <a:solidFill>
                  <a:srgbClr val="FFFFFF"/>
                </a:solidFill>
                <a:latin typeface="Calibri"/>
                <a:ea typeface="Calibri"/>
                <a:cs typeface="Calibri"/>
                <a:sym typeface="Calibri"/>
              </a:rPr>
              <a:t> of </a:t>
            </a:r>
            <a:r>
              <a:rPr lang="fr-FR" sz="3200" b="1" kern="0" dirty="0" err="1">
                <a:solidFill>
                  <a:srgbClr val="FFFFFF"/>
                </a:solidFill>
                <a:latin typeface="Calibri"/>
                <a:ea typeface="Calibri"/>
                <a:cs typeface="Calibri"/>
                <a:sym typeface="Calibri"/>
              </a:rPr>
              <a:t>biodiversity</a:t>
            </a:r>
            <a:r>
              <a:rPr lang="fr-FR" sz="3200" b="1" kern="0" dirty="0">
                <a:solidFill>
                  <a:srgbClr val="FFFFFF"/>
                </a:solidFill>
                <a:latin typeface="Calibri"/>
                <a:ea typeface="Calibri"/>
                <a:cs typeface="Calibri"/>
                <a:sym typeface="Calibri"/>
              </a:rPr>
              <a:t>?</a:t>
            </a:r>
            <a:endParaRPr sz="3200" b="1" kern="0" dirty="0">
              <a:solidFill>
                <a:srgbClr val="FFFFFF"/>
              </a:solidFill>
              <a:latin typeface="Calibri"/>
              <a:ea typeface="Calibri"/>
              <a:cs typeface="Calibri"/>
              <a:sym typeface="Calibri"/>
            </a:endParaRPr>
          </a:p>
        </p:txBody>
      </p:sp>
      <p:sp>
        <p:nvSpPr>
          <p:cNvPr id="215" name="Google Shape;215;p30"/>
          <p:cNvSpPr txBox="1">
            <a:spLocks noGrp="1"/>
          </p:cNvSpPr>
          <p:nvPr>
            <p:ph type="title"/>
          </p:nvPr>
        </p:nvSpPr>
        <p:spPr>
          <a:xfrm>
            <a:off x="819150" y="1005355"/>
            <a:ext cx="4551947" cy="551499"/>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orsiva"/>
              <a:buNone/>
            </a:pPr>
            <a:r>
              <a:rPr lang="fr-FR" sz="3200" b="1" dirty="0" err="1">
                <a:latin typeface="Calibri" panose="020F0502020204030204" pitchFamily="34" charset="0"/>
                <a:ea typeface="Corsiva"/>
                <a:cs typeface="Calibri" panose="020F0502020204030204" pitchFamily="34" charset="0"/>
                <a:sym typeface="Corsiva"/>
              </a:rPr>
              <a:t>Genetic</a:t>
            </a:r>
            <a:r>
              <a:rPr lang="fr-FR" sz="3200" b="1" dirty="0">
                <a:latin typeface="Calibri" panose="020F0502020204030204" pitchFamily="34" charset="0"/>
                <a:ea typeface="Corsiva"/>
                <a:cs typeface="Calibri" panose="020F0502020204030204" pitchFamily="34" charset="0"/>
                <a:sym typeface="Corsiva"/>
              </a:rPr>
              <a:t> </a:t>
            </a:r>
            <a:r>
              <a:rPr lang="fr-FR" sz="3200" b="1" dirty="0" err="1">
                <a:latin typeface="Calibri" panose="020F0502020204030204" pitchFamily="34" charset="0"/>
                <a:ea typeface="Corsiva"/>
                <a:cs typeface="Calibri" panose="020F0502020204030204" pitchFamily="34" charset="0"/>
                <a:sym typeface="Corsiva"/>
              </a:rPr>
              <a:t>diversity</a:t>
            </a:r>
            <a:endParaRPr sz="3200" b="1" dirty="0">
              <a:latin typeface="Calibri" panose="020F0502020204030204" pitchFamily="34" charset="0"/>
              <a:cs typeface="Calibri" panose="020F0502020204030204" pitchFamily="34" charset="0"/>
            </a:endParaRPr>
          </a:p>
        </p:txBody>
      </p:sp>
      <p:sp>
        <p:nvSpPr>
          <p:cNvPr id="216" name="Google Shape;216;p30"/>
          <p:cNvSpPr txBox="1">
            <a:spLocks noGrp="1"/>
          </p:cNvSpPr>
          <p:nvPr>
            <p:ph type="body" idx="1"/>
          </p:nvPr>
        </p:nvSpPr>
        <p:spPr>
          <a:xfrm>
            <a:off x="819150" y="1603050"/>
            <a:ext cx="10515600" cy="43513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fr-FR" sz="2400" dirty="0" err="1">
                <a:latin typeface="Calibri" panose="020F0502020204030204" pitchFamily="34" charset="0"/>
                <a:ea typeface="Arial"/>
                <a:cs typeface="Calibri" panose="020F0502020204030204" pitchFamily="34" charset="0"/>
                <a:sym typeface="Arial"/>
              </a:rPr>
              <a:t>Genetic</a:t>
            </a:r>
            <a:r>
              <a:rPr lang="fr-FR" sz="2400" dirty="0">
                <a:latin typeface="Calibri" panose="020F0502020204030204" pitchFamily="34" charset="0"/>
                <a:ea typeface="Arial"/>
                <a:cs typeface="Calibri" panose="020F0502020204030204" pitchFamily="34" charset="0"/>
                <a:sym typeface="Arial"/>
              </a:rPr>
              <a:t> </a:t>
            </a:r>
            <a:r>
              <a:rPr lang="fr-FR" sz="2400" dirty="0" err="1">
                <a:latin typeface="Calibri" panose="020F0502020204030204" pitchFamily="34" charset="0"/>
                <a:ea typeface="Arial"/>
                <a:cs typeface="Calibri" panose="020F0502020204030204" pitchFamily="34" charset="0"/>
                <a:sym typeface="Arial"/>
              </a:rPr>
              <a:t>diversity</a:t>
            </a:r>
            <a:r>
              <a:rPr lang="fr-FR" sz="2400" dirty="0">
                <a:latin typeface="Calibri" panose="020F0502020204030204" pitchFamily="34" charset="0"/>
                <a:ea typeface="Arial"/>
                <a:cs typeface="Calibri" panose="020F0502020204030204" pitchFamily="34" charset="0"/>
                <a:sym typeface="Arial"/>
              </a:rPr>
              <a:t> </a:t>
            </a:r>
            <a:r>
              <a:rPr lang="fr-FR" sz="2400" dirty="0" err="1">
                <a:latin typeface="Calibri" panose="020F0502020204030204" pitchFamily="34" charset="0"/>
                <a:ea typeface="Arial"/>
                <a:cs typeface="Calibri" panose="020F0502020204030204" pitchFamily="34" charset="0"/>
                <a:sym typeface="Arial"/>
              </a:rPr>
              <a:t>is</a:t>
            </a:r>
            <a:r>
              <a:rPr lang="fr-FR" sz="2400" dirty="0">
                <a:latin typeface="Calibri" panose="020F0502020204030204" pitchFamily="34" charset="0"/>
                <a:ea typeface="Arial"/>
                <a:cs typeface="Calibri" panose="020F0502020204030204" pitchFamily="34" charset="0"/>
                <a:sym typeface="Arial"/>
              </a:rPr>
              <a:t> </a:t>
            </a:r>
            <a:r>
              <a:rPr lang="fr-FR" sz="2400" dirty="0" err="1">
                <a:latin typeface="Calibri" panose="020F0502020204030204" pitchFamily="34" charset="0"/>
                <a:ea typeface="Arial"/>
                <a:cs typeface="Calibri" panose="020F0502020204030204" pitchFamily="34" charset="0"/>
                <a:sym typeface="Arial"/>
              </a:rPr>
              <a:t>characterised</a:t>
            </a:r>
            <a:r>
              <a:rPr lang="fr-FR" sz="2400" dirty="0">
                <a:latin typeface="Calibri" panose="020F0502020204030204" pitchFamily="34" charset="0"/>
                <a:ea typeface="Arial"/>
                <a:cs typeface="Calibri" panose="020F0502020204030204" pitchFamily="34" charset="0"/>
                <a:sym typeface="Arial"/>
              </a:rPr>
              <a:t> by the </a:t>
            </a:r>
            <a:r>
              <a:rPr lang="fr-FR" sz="2400" dirty="0" err="1">
                <a:latin typeface="Calibri" panose="020F0502020204030204" pitchFamily="34" charset="0"/>
                <a:ea typeface="Arial"/>
                <a:cs typeface="Calibri" panose="020F0502020204030204" pitchFamily="34" charset="0"/>
                <a:sym typeface="Arial"/>
              </a:rPr>
              <a:t>diversity</a:t>
            </a:r>
            <a:r>
              <a:rPr lang="fr-FR" sz="2400" dirty="0">
                <a:latin typeface="Calibri" panose="020F0502020204030204" pitchFamily="34" charset="0"/>
                <a:ea typeface="Arial"/>
                <a:cs typeface="Calibri" panose="020F0502020204030204" pitchFamily="34" charset="0"/>
                <a:sym typeface="Arial"/>
              </a:rPr>
              <a:t> of </a:t>
            </a:r>
            <a:r>
              <a:rPr lang="fr-FR" sz="2400" dirty="0" err="1">
                <a:latin typeface="Calibri" panose="020F0502020204030204" pitchFamily="34" charset="0"/>
                <a:ea typeface="Arial"/>
                <a:cs typeface="Calibri" panose="020F0502020204030204" pitchFamily="34" charset="0"/>
                <a:sym typeface="Arial"/>
              </a:rPr>
              <a:t>alleles</a:t>
            </a:r>
            <a:r>
              <a:rPr lang="fr-FR" sz="2400" dirty="0">
                <a:latin typeface="Calibri" panose="020F0502020204030204" pitchFamily="34" charset="0"/>
                <a:ea typeface="Arial"/>
                <a:cs typeface="Calibri" panose="020F0502020204030204" pitchFamily="34" charset="0"/>
                <a:sym typeface="Arial"/>
              </a:rPr>
              <a:t> </a:t>
            </a:r>
            <a:r>
              <a:rPr lang="fr-FR" sz="2400" dirty="0" err="1">
                <a:latin typeface="Calibri" panose="020F0502020204030204" pitchFamily="34" charset="0"/>
                <a:ea typeface="Arial"/>
                <a:cs typeface="Calibri" panose="020F0502020204030204" pitchFamily="34" charset="0"/>
                <a:sym typeface="Arial"/>
              </a:rPr>
              <a:t>within</a:t>
            </a:r>
            <a:r>
              <a:rPr lang="fr-FR" sz="2400" dirty="0">
                <a:latin typeface="Calibri" panose="020F0502020204030204" pitchFamily="34" charset="0"/>
                <a:ea typeface="Arial"/>
                <a:cs typeface="Calibri" panose="020F0502020204030204" pitchFamily="34" charset="0"/>
                <a:sym typeface="Arial"/>
              </a:rPr>
              <a:t> a </a:t>
            </a:r>
            <a:r>
              <a:rPr lang="fr-FR" sz="2400" dirty="0" err="1">
                <a:latin typeface="Calibri" panose="020F0502020204030204" pitchFamily="34" charset="0"/>
                <a:ea typeface="Arial"/>
                <a:cs typeface="Calibri" panose="020F0502020204030204" pitchFamily="34" charset="0"/>
                <a:sym typeface="Arial"/>
              </a:rPr>
              <a:t>species</a:t>
            </a:r>
            <a:r>
              <a:rPr lang="fr-FR" sz="2400" dirty="0">
                <a:latin typeface="Calibri" panose="020F0502020204030204" pitchFamily="34" charset="0"/>
                <a:ea typeface="Arial"/>
                <a:cs typeface="Calibri" panose="020F0502020204030204" pitchFamily="34" charset="0"/>
                <a:sym typeface="Arial"/>
              </a:rPr>
              <a:t> or population. </a:t>
            </a:r>
            <a:endParaRPr lang="en-US" sz="2400" dirty="0">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1000"/>
              </a:spcBef>
              <a:spcAft>
                <a:spcPts val="0"/>
              </a:spcAft>
              <a:buClr>
                <a:schemeClr val="dk1"/>
              </a:buClr>
              <a:buSzPts val="2800"/>
              <a:buFont typeface="Arial"/>
              <a:buNone/>
            </a:pPr>
            <a:r>
              <a:rPr lang="fr-FR" sz="2400" dirty="0">
                <a:latin typeface="Calibri" panose="020F0502020204030204" pitchFamily="34" charset="0"/>
                <a:ea typeface="Arial"/>
                <a:cs typeface="Calibri" panose="020F0502020204030204" pitchFamily="34" charset="0"/>
                <a:sym typeface="Arial"/>
              </a:rPr>
              <a:t>It </a:t>
            </a:r>
            <a:r>
              <a:rPr lang="fr-FR" sz="2400" dirty="0" err="1">
                <a:latin typeface="Calibri" panose="020F0502020204030204" pitchFamily="34" charset="0"/>
                <a:ea typeface="Arial"/>
                <a:cs typeface="Calibri" panose="020F0502020204030204" pitchFamily="34" charset="0"/>
                <a:sym typeface="Arial"/>
              </a:rPr>
              <a:t>is</a:t>
            </a:r>
            <a:r>
              <a:rPr lang="fr-FR" sz="2400" dirty="0">
                <a:latin typeface="Calibri" panose="020F0502020204030204" pitchFamily="34" charset="0"/>
                <a:ea typeface="Arial"/>
                <a:cs typeface="Calibri" panose="020F0502020204030204" pitchFamily="34" charset="0"/>
                <a:sym typeface="Arial"/>
              </a:rPr>
              <a:t> a </a:t>
            </a:r>
            <a:r>
              <a:rPr lang="fr-FR" sz="2400" dirty="0" err="1">
                <a:latin typeface="Calibri" panose="020F0502020204030204" pitchFamily="34" charset="0"/>
                <a:ea typeface="Arial"/>
                <a:cs typeface="Calibri" panose="020F0502020204030204" pitchFamily="34" charset="0"/>
                <a:sym typeface="Arial"/>
              </a:rPr>
              <a:t>difficult</a:t>
            </a:r>
            <a:r>
              <a:rPr lang="fr-FR" sz="2400" dirty="0">
                <a:latin typeface="Calibri" panose="020F0502020204030204" pitchFamily="34" charset="0"/>
                <a:ea typeface="Arial"/>
                <a:cs typeface="Calibri" panose="020F0502020204030204" pitchFamily="34" charset="0"/>
                <a:sym typeface="Arial"/>
              </a:rPr>
              <a:t> </a:t>
            </a:r>
            <a:r>
              <a:rPr lang="fr-FR" sz="2400" dirty="0" err="1">
                <a:latin typeface="Calibri" panose="020F0502020204030204" pitchFamily="34" charset="0"/>
                <a:ea typeface="Arial"/>
                <a:cs typeface="Calibri" panose="020F0502020204030204" pitchFamily="34" charset="0"/>
                <a:sym typeface="Arial"/>
              </a:rPr>
              <a:t>level</a:t>
            </a:r>
            <a:r>
              <a:rPr lang="fr-FR" sz="2400" dirty="0">
                <a:latin typeface="Calibri" panose="020F0502020204030204" pitchFamily="34" charset="0"/>
                <a:ea typeface="Arial"/>
                <a:cs typeface="Calibri" panose="020F0502020204030204" pitchFamily="34" charset="0"/>
                <a:sym typeface="Arial"/>
              </a:rPr>
              <a:t> of </a:t>
            </a:r>
            <a:r>
              <a:rPr lang="fr-FR" sz="2400" dirty="0" err="1">
                <a:latin typeface="Calibri" panose="020F0502020204030204" pitchFamily="34" charset="0"/>
                <a:ea typeface="Arial"/>
                <a:cs typeface="Calibri" panose="020F0502020204030204" pitchFamily="34" charset="0"/>
                <a:sym typeface="Arial"/>
              </a:rPr>
              <a:t>diversity</a:t>
            </a:r>
            <a:r>
              <a:rPr lang="fr-FR" sz="2400" dirty="0">
                <a:latin typeface="Calibri" panose="020F0502020204030204" pitchFamily="34" charset="0"/>
                <a:ea typeface="Arial"/>
                <a:cs typeface="Calibri" panose="020F0502020204030204" pitchFamily="34" charset="0"/>
                <a:sym typeface="Arial"/>
              </a:rPr>
              <a:t> to </a:t>
            </a:r>
            <a:r>
              <a:rPr lang="fr-FR" sz="2400" dirty="0" err="1">
                <a:latin typeface="Calibri" panose="020F0502020204030204" pitchFamily="34" charset="0"/>
                <a:ea typeface="Arial"/>
                <a:cs typeface="Calibri" panose="020F0502020204030204" pitchFamily="34" charset="0"/>
                <a:sym typeface="Arial"/>
              </a:rPr>
              <a:t>study</a:t>
            </a:r>
            <a:r>
              <a:rPr lang="fr-FR" sz="2400" dirty="0">
                <a:latin typeface="Calibri" panose="020F0502020204030204" pitchFamily="34" charset="0"/>
                <a:ea typeface="Arial"/>
                <a:cs typeface="Calibri" panose="020F0502020204030204" pitchFamily="34" charset="0"/>
                <a:sym typeface="Arial"/>
              </a:rPr>
              <a:t>, and </a:t>
            </a:r>
            <a:r>
              <a:rPr lang="fr-FR" sz="2400" dirty="0" err="1">
                <a:latin typeface="Calibri" panose="020F0502020204030204" pitchFamily="34" charset="0"/>
                <a:ea typeface="Arial"/>
                <a:cs typeface="Calibri" panose="020F0502020204030204" pitchFamily="34" charset="0"/>
                <a:sym typeface="Arial"/>
              </a:rPr>
              <a:t>takes</a:t>
            </a:r>
            <a:r>
              <a:rPr lang="fr-FR" sz="2400" dirty="0">
                <a:latin typeface="Calibri" panose="020F0502020204030204" pitchFamily="34" charset="0"/>
                <a:ea typeface="Arial"/>
                <a:cs typeface="Calibri" panose="020F0502020204030204" pitchFamily="34" charset="0"/>
                <a:sym typeface="Arial"/>
              </a:rPr>
              <a:t> a </a:t>
            </a:r>
            <a:r>
              <a:rPr lang="fr-FR" sz="2400" dirty="0" err="1">
                <a:latin typeface="Calibri" panose="020F0502020204030204" pitchFamily="34" charset="0"/>
                <a:ea typeface="Arial"/>
                <a:cs typeface="Calibri" panose="020F0502020204030204" pitchFamily="34" charset="0"/>
                <a:sym typeface="Arial"/>
              </a:rPr>
              <a:t>great</a:t>
            </a:r>
            <a:r>
              <a:rPr lang="fr-FR" sz="2400" dirty="0">
                <a:latin typeface="Calibri" panose="020F0502020204030204" pitchFamily="34" charset="0"/>
                <a:ea typeface="Arial"/>
                <a:cs typeface="Calibri" panose="020F0502020204030204" pitchFamily="34" charset="0"/>
                <a:sym typeface="Arial"/>
              </a:rPr>
              <a:t> deal of </a:t>
            </a:r>
            <a:r>
              <a:rPr lang="en-US" sz="2400" dirty="0">
                <a:latin typeface="Calibri" panose="020F0502020204030204" pitchFamily="34" charset="0"/>
                <a:ea typeface="Arial"/>
                <a:cs typeface="Calibri" panose="020F0502020204030204" pitchFamily="34" charset="0"/>
                <a:sym typeface="Arial"/>
              </a:rPr>
              <a:t>time.</a:t>
            </a:r>
            <a:endParaRPr sz="24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Font typeface="Arial"/>
              <a:buNone/>
            </a:pPr>
            <a:endParaRPr lang="fr-FR" sz="3200" dirty="0">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0"/>
              </a:spcBef>
              <a:spcAft>
                <a:spcPts val="0"/>
              </a:spcAft>
              <a:buClr>
                <a:schemeClr val="dk1"/>
              </a:buClr>
              <a:buSzPts val="2800"/>
              <a:buFont typeface="Arial"/>
              <a:buNone/>
            </a:pPr>
            <a:r>
              <a:rPr lang="fr-FR" sz="2400" dirty="0">
                <a:latin typeface="Calibri" panose="020F0502020204030204" pitchFamily="34" charset="0"/>
                <a:ea typeface="Arial"/>
                <a:cs typeface="Calibri" panose="020F0502020204030204" pitchFamily="34" charset="0"/>
                <a:sym typeface="Arial"/>
              </a:rPr>
              <a:t>For </a:t>
            </a:r>
          </a:p>
          <a:p>
            <a:pPr marL="0" lvl="0" indent="0" algn="l" rtl="0">
              <a:lnSpc>
                <a:spcPct val="90000"/>
              </a:lnSpc>
              <a:spcBef>
                <a:spcPts val="0"/>
              </a:spcBef>
              <a:spcAft>
                <a:spcPts val="0"/>
              </a:spcAft>
              <a:buClr>
                <a:schemeClr val="dk1"/>
              </a:buClr>
              <a:buSzPts val="2800"/>
              <a:buFont typeface="Arial"/>
              <a:buNone/>
            </a:pPr>
            <a:r>
              <a:rPr lang="fr-FR" sz="2400" dirty="0" err="1">
                <a:latin typeface="Calibri" panose="020F0502020204030204" pitchFamily="34" charset="0"/>
                <a:ea typeface="Arial"/>
                <a:cs typeface="Calibri" panose="020F0502020204030204" pitchFamily="34" charset="0"/>
                <a:sym typeface="Arial"/>
              </a:rPr>
              <a:t>example</a:t>
            </a:r>
            <a:r>
              <a:rPr lang="fr-FR" sz="2400" dirty="0">
                <a:latin typeface="Calibri" panose="020F0502020204030204" pitchFamily="34" charset="0"/>
                <a:ea typeface="Arial"/>
                <a:cs typeface="Calibri" panose="020F0502020204030204" pitchFamily="34" charset="0"/>
                <a:sym typeface="Arial"/>
              </a:rPr>
              <a:t>:</a:t>
            </a:r>
            <a:endParaRPr sz="2400" dirty="0">
              <a:latin typeface="Calibri" panose="020F0502020204030204" pitchFamily="34" charset="0"/>
              <a:cs typeface="Calibri" panose="020F0502020204030204" pitchFamily="34" charset="0"/>
            </a:endParaRPr>
          </a:p>
        </p:txBody>
      </p:sp>
      <p:pic>
        <p:nvPicPr>
          <p:cNvPr id="217" name="Google Shape;217;p30"/>
          <p:cNvPicPr preferRelativeResize="0"/>
          <p:nvPr/>
        </p:nvPicPr>
        <p:blipFill rotWithShape="1">
          <a:blip r:embed="rId6">
            <a:alphaModFix/>
          </a:blip>
          <a:srcRect/>
          <a:stretch/>
        </p:blipFill>
        <p:spPr>
          <a:xfrm>
            <a:off x="2343150" y="3390900"/>
            <a:ext cx="4130947" cy="3184056"/>
          </a:xfrm>
          <a:prstGeom prst="rect">
            <a:avLst/>
          </a:prstGeom>
          <a:noFill/>
          <a:ln>
            <a:noFill/>
          </a:ln>
        </p:spPr>
      </p:pic>
      <p:sp>
        <p:nvSpPr>
          <p:cNvPr id="218" name="Google Shape;218;p30"/>
          <p:cNvSpPr/>
          <p:nvPr/>
        </p:nvSpPr>
        <p:spPr>
          <a:xfrm>
            <a:off x="6832600" y="4408813"/>
            <a:ext cx="662650" cy="595312"/>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000000"/>
              </a:solidFill>
              <a:latin typeface="Calibri"/>
              <a:ea typeface="Calibri"/>
              <a:cs typeface="Calibri"/>
              <a:sym typeface="Calibri"/>
            </a:endParaRPr>
          </a:p>
        </p:txBody>
      </p:sp>
      <p:sp>
        <p:nvSpPr>
          <p:cNvPr id="219" name="Google Shape;219;p30"/>
          <p:cNvSpPr txBox="1"/>
          <p:nvPr/>
        </p:nvSpPr>
        <p:spPr>
          <a:xfrm>
            <a:off x="7740519" y="4254500"/>
            <a:ext cx="3594231" cy="10541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defTabSz="914400">
              <a:buClr>
                <a:srgbClr val="000000"/>
              </a:buClr>
              <a:buSzPts val="1800"/>
              <a:buFont typeface="Arial"/>
              <a:buNone/>
            </a:pPr>
            <a:r>
              <a:rPr lang="en-US" sz="2000" kern="0" dirty="0">
                <a:solidFill>
                  <a:srgbClr val="000000"/>
                </a:solidFill>
                <a:latin typeface="Calibri"/>
                <a:ea typeface="Calibri"/>
                <a:cs typeface="Calibri"/>
                <a:sym typeface="Calibri"/>
              </a:rPr>
              <a:t>One can see that these ladybirds are all different because each of them has different alleles.</a:t>
            </a:r>
            <a:endParaRPr sz="2000" kern="0" dirty="0">
              <a:solidFill>
                <a:srgbClr val="000000"/>
              </a:solidFill>
              <a:cs typeface="Arial"/>
              <a:sym typeface="Arial"/>
            </a:endParaRPr>
          </a:p>
        </p:txBody>
      </p:sp>
    </p:spTree>
    <p:extLst>
      <p:ext uri="{BB962C8B-B14F-4D97-AF65-F5344CB8AC3E}">
        <p14:creationId xmlns:p14="http://schemas.microsoft.com/office/powerpoint/2010/main" val="23391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26" name="Google Shape;226;p31"/>
          <p:cNvGrpSpPr/>
          <p:nvPr/>
        </p:nvGrpSpPr>
        <p:grpSpPr>
          <a:xfrm>
            <a:off x="8795631" y="6008184"/>
            <a:ext cx="3271941" cy="741030"/>
            <a:chOff x="1566227" y="87948"/>
            <a:chExt cx="3496310" cy="791845"/>
          </a:xfrm>
        </p:grpSpPr>
        <p:pic>
          <p:nvPicPr>
            <p:cNvPr id="227" name="Google Shape;227;p31"/>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28" name="Google Shape;228;p31"/>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29" name="Google Shape;229;p31"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32" name="Google Shape;232;p31"/>
          <p:cNvSpPr txBox="1">
            <a:spLocks noGrp="1"/>
          </p:cNvSpPr>
          <p:nvPr>
            <p:ph type="body" idx="1"/>
          </p:nvPr>
        </p:nvSpPr>
        <p:spPr>
          <a:xfrm>
            <a:off x="838200" y="19307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n-US" sz="2400" dirty="0">
                <a:latin typeface="Calibri" panose="020F0502020204030204" pitchFamily="34" charset="0"/>
                <a:ea typeface="Arial"/>
                <a:cs typeface="Calibri" panose="020F0502020204030204" pitchFamily="34" charset="0"/>
                <a:sym typeface="Arial"/>
              </a:rPr>
              <a:t>Species diversity is the number and variability of living species such as animals, fungi or humans.</a:t>
            </a:r>
          </a:p>
          <a:p>
            <a:pPr marL="0" lvl="0" indent="0">
              <a:spcBef>
                <a:spcPts val="0"/>
              </a:spcBef>
              <a:buSzPts val="2800"/>
              <a:buNone/>
            </a:pPr>
            <a:endParaRPr lang="en-US" sz="3200" dirty="0">
              <a:latin typeface="Calibri" panose="020F0502020204030204" pitchFamily="34" charset="0"/>
              <a:ea typeface="Arial"/>
              <a:cs typeface="Calibri" panose="020F0502020204030204" pitchFamily="34" charset="0"/>
              <a:sym typeface="Arial"/>
            </a:endParaRPr>
          </a:p>
          <a:p>
            <a:pPr marL="0" lvl="0" indent="0">
              <a:spcBef>
                <a:spcPts val="0"/>
              </a:spcBef>
              <a:buSzPts val="2800"/>
              <a:buNone/>
            </a:pPr>
            <a:endParaRPr lang="en-US" sz="3200" dirty="0">
              <a:latin typeface="Calibri" panose="020F0502020204030204" pitchFamily="34" charset="0"/>
              <a:ea typeface="Arial"/>
              <a:cs typeface="Calibri" panose="020F0502020204030204" pitchFamily="34" charset="0"/>
              <a:sym typeface="Arial"/>
            </a:endParaRPr>
          </a:p>
          <a:p>
            <a:pPr marL="0" lvl="0" indent="0">
              <a:spcBef>
                <a:spcPts val="0"/>
              </a:spcBef>
              <a:buSzPts val="2800"/>
              <a:buNone/>
            </a:pPr>
            <a:r>
              <a:rPr lang="en-US" sz="2400" dirty="0">
                <a:latin typeface="Calibri" panose="020F0502020204030204" pitchFamily="34" charset="0"/>
                <a:ea typeface="Arial"/>
                <a:cs typeface="Calibri" panose="020F0502020204030204" pitchFamily="34" charset="0"/>
                <a:sym typeface="Arial"/>
              </a:rPr>
              <a:t>Example:</a:t>
            </a:r>
            <a:endParaRPr sz="2400" dirty="0">
              <a:latin typeface="Calibri" panose="020F0502020204030204" pitchFamily="34" charset="0"/>
              <a:cs typeface="Calibri" panose="020F0502020204030204" pitchFamily="34" charset="0"/>
            </a:endParaRPr>
          </a:p>
        </p:txBody>
      </p:sp>
      <p:pic>
        <p:nvPicPr>
          <p:cNvPr id="233" name="Google Shape;233;p31"/>
          <p:cNvPicPr preferRelativeResize="0"/>
          <p:nvPr/>
        </p:nvPicPr>
        <p:blipFill rotWithShape="1">
          <a:blip r:embed="rId6">
            <a:alphaModFix/>
          </a:blip>
          <a:srcRect/>
          <a:stretch/>
        </p:blipFill>
        <p:spPr>
          <a:xfrm>
            <a:off x="2260600" y="2965450"/>
            <a:ext cx="4184650" cy="3451550"/>
          </a:xfrm>
          <a:prstGeom prst="rect">
            <a:avLst/>
          </a:prstGeom>
          <a:noFill/>
          <a:ln>
            <a:noFill/>
          </a:ln>
        </p:spPr>
      </p:pic>
      <p:sp>
        <p:nvSpPr>
          <p:cNvPr id="234" name="Google Shape;234;p31"/>
          <p:cNvSpPr/>
          <p:nvPr/>
        </p:nvSpPr>
        <p:spPr>
          <a:xfrm>
            <a:off x="6334125" y="4538988"/>
            <a:ext cx="1450975" cy="639762"/>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235" name="Google Shape;235;p31"/>
          <p:cNvSpPr txBox="1"/>
          <p:nvPr/>
        </p:nvSpPr>
        <p:spPr>
          <a:xfrm>
            <a:off x="8054975" y="4171950"/>
            <a:ext cx="3883025" cy="1383038"/>
          </a:xfrm>
          <a:prstGeom prst="rect">
            <a:avLst/>
          </a:prstGeom>
          <a:solidFill>
            <a:schemeClr val="accent4">
              <a:lumMod val="40000"/>
              <a:lumOff val="60000"/>
            </a:schemeClr>
          </a:solidFill>
          <a:ln>
            <a:noFill/>
          </a:ln>
        </p:spPr>
        <p:txBody>
          <a:bodyPr spcFirstLastPara="1" wrap="square" lIns="91425" tIns="45700" rIns="91425" bIns="45700" anchor="t" anchorCtr="0">
            <a:noAutofit/>
          </a:bodyPr>
          <a:lstStyle/>
          <a:p>
            <a:pPr defTabSz="914400">
              <a:buClr>
                <a:srgbClr val="000000"/>
              </a:buClr>
              <a:buSzPts val="1800"/>
              <a:buFont typeface="Arial"/>
              <a:buNone/>
            </a:pPr>
            <a:r>
              <a:rPr lang="en-US" sz="2000" kern="0" dirty="0">
                <a:solidFill>
                  <a:srgbClr val="000000"/>
                </a:solidFill>
                <a:latin typeface="Calibri"/>
                <a:ea typeface="Calibri"/>
                <a:cs typeface="Calibri"/>
                <a:sym typeface="Calibri"/>
              </a:rPr>
              <a:t>The image illustrates many different species found on earth, such as the elephant, the lion,	 a particular species of tree, </a:t>
            </a:r>
            <a:r>
              <a:rPr lang="en-US" sz="2000" kern="0" dirty="0" err="1">
                <a:solidFill>
                  <a:srgbClr val="000000"/>
                </a:solidFill>
                <a:latin typeface="Calibri"/>
                <a:ea typeface="Calibri"/>
                <a:cs typeface="Calibri"/>
                <a:sym typeface="Calibri"/>
              </a:rPr>
              <a:t>etc</a:t>
            </a:r>
            <a:r>
              <a:rPr lang="en-US" sz="2000" kern="0" dirty="0">
                <a:solidFill>
                  <a:srgbClr val="000000"/>
                </a:solidFill>
                <a:latin typeface="Calibri"/>
                <a:ea typeface="Calibri"/>
                <a:cs typeface="Calibri"/>
                <a:sym typeface="Calibri"/>
              </a:rPr>
              <a:t> ...</a:t>
            </a:r>
            <a:endParaRPr sz="2000" kern="0" dirty="0">
              <a:solidFill>
                <a:srgbClr val="000000"/>
              </a:solidFill>
              <a:cs typeface="Arial"/>
              <a:sym typeface="Arial"/>
            </a:endParaRPr>
          </a:p>
        </p:txBody>
      </p:sp>
      <p:sp>
        <p:nvSpPr>
          <p:cNvPr id="236" name="Google Shape;236;p31"/>
          <p:cNvSpPr/>
          <p:nvPr/>
        </p:nvSpPr>
        <p:spPr>
          <a:xfrm>
            <a:off x="4159252" y="4404376"/>
            <a:ext cx="720724" cy="6381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237" name="Google Shape;237;p31"/>
          <p:cNvSpPr/>
          <p:nvPr/>
        </p:nvSpPr>
        <p:spPr>
          <a:xfrm>
            <a:off x="4622800" y="4972701"/>
            <a:ext cx="700087" cy="691499"/>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238" name="Google Shape;238;p31"/>
          <p:cNvSpPr/>
          <p:nvPr/>
        </p:nvSpPr>
        <p:spPr>
          <a:xfrm>
            <a:off x="5014912" y="4097767"/>
            <a:ext cx="528637" cy="690133"/>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16" name="Google Shape;215;p30">
            <a:extLst>
              <a:ext uri="{FF2B5EF4-FFF2-40B4-BE49-F238E27FC236}">
                <a16:creationId xmlns:a16="http://schemas.microsoft.com/office/drawing/2014/main" id="{8599E4D1-24EE-4713-AC83-BA94699CA481}"/>
              </a:ext>
            </a:extLst>
          </p:cNvPr>
          <p:cNvSpPr txBox="1">
            <a:spLocks/>
          </p:cNvSpPr>
          <p:nvPr/>
        </p:nvSpPr>
        <p:spPr>
          <a:xfrm>
            <a:off x="819150" y="1005355"/>
            <a:ext cx="4551947" cy="55149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buSzPts val="4400"/>
              <a:buFont typeface="Corsiva"/>
              <a:buNone/>
            </a:pPr>
            <a:r>
              <a:rPr lang="fr-FR" sz="3200" b="1" kern="0" dirty="0" err="1">
                <a:latin typeface="Calibri" panose="020F0502020204030204" pitchFamily="34" charset="0"/>
                <a:ea typeface="Corsiva"/>
                <a:cs typeface="Calibri" panose="020F0502020204030204" pitchFamily="34" charset="0"/>
                <a:sym typeface="Corsiva"/>
              </a:rPr>
              <a:t>Species</a:t>
            </a:r>
            <a:r>
              <a:rPr lang="fr-FR" sz="3200" b="1" kern="0" dirty="0">
                <a:latin typeface="Calibri" panose="020F0502020204030204" pitchFamily="34" charset="0"/>
                <a:ea typeface="Corsiva"/>
                <a:cs typeface="Calibri" panose="020F0502020204030204" pitchFamily="34" charset="0"/>
                <a:sym typeface="Corsiva"/>
              </a:rPr>
              <a:t> </a:t>
            </a:r>
            <a:r>
              <a:rPr lang="fr-FR" sz="3200" b="1" kern="0" dirty="0" err="1">
                <a:latin typeface="Calibri" panose="020F0502020204030204" pitchFamily="34" charset="0"/>
                <a:ea typeface="Corsiva"/>
                <a:cs typeface="Calibri" panose="020F0502020204030204" pitchFamily="34" charset="0"/>
                <a:sym typeface="Corsiva"/>
              </a:rPr>
              <a:t>diversity</a:t>
            </a:r>
            <a:endParaRPr lang="fr-FR" sz="3200" b="1" kern="0" dirty="0">
              <a:latin typeface="Calibri" panose="020F0502020204030204" pitchFamily="34" charset="0"/>
              <a:cs typeface="Calibri" panose="020F0502020204030204" pitchFamily="34" charset="0"/>
            </a:endParaRPr>
          </a:p>
        </p:txBody>
      </p:sp>
      <p:sp>
        <p:nvSpPr>
          <p:cNvPr id="19" name="Google Shape;214;p30">
            <a:extLst>
              <a:ext uri="{FF2B5EF4-FFF2-40B4-BE49-F238E27FC236}">
                <a16:creationId xmlns:a16="http://schemas.microsoft.com/office/drawing/2014/main" id="{8408915E-E095-4988-A57D-BDDF90CAE694}"/>
              </a:ext>
            </a:extLst>
          </p:cNvPr>
          <p:cNvSpPr txBox="1"/>
          <p:nvPr/>
        </p:nvSpPr>
        <p:spPr>
          <a:xfrm>
            <a:off x="819150" y="57150"/>
            <a:ext cx="9297973" cy="639136"/>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are the </a:t>
            </a:r>
            <a:r>
              <a:rPr lang="fr-FR" sz="3200" b="1" kern="0" dirty="0" err="1">
                <a:solidFill>
                  <a:srgbClr val="FFFFFF"/>
                </a:solidFill>
                <a:latin typeface="Calibri"/>
                <a:ea typeface="Calibri"/>
                <a:cs typeface="Calibri"/>
                <a:sym typeface="Calibri"/>
              </a:rPr>
              <a:t>different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levels</a:t>
            </a:r>
            <a:r>
              <a:rPr lang="fr-FR" sz="3200" b="1" kern="0" dirty="0">
                <a:solidFill>
                  <a:srgbClr val="FFFFFF"/>
                </a:solidFill>
                <a:latin typeface="Calibri"/>
                <a:ea typeface="Calibri"/>
                <a:cs typeface="Calibri"/>
                <a:sym typeface="Calibri"/>
              </a:rPr>
              <a:t> of </a:t>
            </a:r>
            <a:r>
              <a:rPr lang="fr-FR" sz="3200" b="1" kern="0" dirty="0" err="1">
                <a:solidFill>
                  <a:srgbClr val="FFFFFF"/>
                </a:solidFill>
                <a:latin typeface="Calibri"/>
                <a:ea typeface="Calibri"/>
                <a:cs typeface="Calibri"/>
                <a:sym typeface="Calibri"/>
              </a:rPr>
              <a:t>biodiversity</a:t>
            </a:r>
            <a:r>
              <a:rPr lang="fr-FR" sz="3200" b="1" kern="0" dirty="0">
                <a:solidFill>
                  <a:srgbClr val="FFFFFF"/>
                </a:solidFill>
                <a:latin typeface="Calibri"/>
                <a:ea typeface="Calibri"/>
                <a:cs typeface="Calibri"/>
                <a:sym typeface="Calibri"/>
              </a:rPr>
              <a:t>?</a:t>
            </a:r>
            <a:endParaRPr sz="3200" b="1"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169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45" name="Google Shape;245;p32"/>
          <p:cNvGrpSpPr/>
          <p:nvPr/>
        </p:nvGrpSpPr>
        <p:grpSpPr>
          <a:xfrm>
            <a:off x="8795631" y="6008184"/>
            <a:ext cx="3271941" cy="741030"/>
            <a:chOff x="1566227" y="87948"/>
            <a:chExt cx="3496310" cy="791845"/>
          </a:xfrm>
        </p:grpSpPr>
        <p:pic>
          <p:nvPicPr>
            <p:cNvPr id="246" name="Google Shape;246;p32"/>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47" name="Google Shape;247;p32"/>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48" name="Google Shape;248;p32"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51" name="Google Shape;251;p32"/>
          <p:cNvSpPr txBox="1">
            <a:spLocks noGrp="1"/>
          </p:cNvSpPr>
          <p:nvPr>
            <p:ph type="body" idx="1"/>
          </p:nvPr>
        </p:nvSpPr>
        <p:spPr>
          <a:xfrm>
            <a:off x="838200" y="194123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n-US" sz="2400" dirty="0">
                <a:latin typeface="Calibri" panose="020F0502020204030204" pitchFamily="34" charset="0"/>
                <a:ea typeface="Arial"/>
                <a:cs typeface="Calibri" panose="020F0502020204030204" pitchFamily="34" charset="0"/>
                <a:sym typeface="Arial"/>
              </a:rPr>
              <a:t>Ecosystem diversity is the interaction between all natural spaces such as forests, deserts, rivers ... and living organisms such as humans for example.</a:t>
            </a:r>
          </a:p>
          <a:p>
            <a:pPr marL="0" lvl="0" indent="0">
              <a:spcBef>
                <a:spcPts val="0"/>
              </a:spcBef>
              <a:buSzPts val="2800"/>
              <a:buNone/>
            </a:pPr>
            <a:endParaRPr lang="en-US" sz="3200" dirty="0">
              <a:latin typeface="Calibri" panose="020F0502020204030204" pitchFamily="34" charset="0"/>
              <a:ea typeface="Arial"/>
              <a:cs typeface="Calibri" panose="020F0502020204030204" pitchFamily="34" charset="0"/>
              <a:sym typeface="Arial"/>
            </a:endParaRPr>
          </a:p>
          <a:p>
            <a:pPr marL="0" lvl="0" indent="0">
              <a:spcBef>
                <a:spcPts val="0"/>
              </a:spcBef>
              <a:buSzPts val="2800"/>
              <a:buNone/>
            </a:pPr>
            <a:r>
              <a:rPr lang="en-US" sz="2400" dirty="0">
                <a:latin typeface="Calibri" panose="020F0502020204030204" pitchFamily="34" charset="0"/>
                <a:ea typeface="Arial"/>
                <a:cs typeface="Calibri" panose="020F0502020204030204" pitchFamily="34" charset="0"/>
                <a:sym typeface="Arial"/>
              </a:rPr>
              <a:t>Example:</a:t>
            </a:r>
            <a:endParaRPr sz="2400" dirty="0">
              <a:latin typeface="Calibri" panose="020F0502020204030204" pitchFamily="34" charset="0"/>
              <a:cs typeface="Calibri" panose="020F0502020204030204" pitchFamily="34" charset="0"/>
            </a:endParaRPr>
          </a:p>
        </p:txBody>
      </p:sp>
      <p:pic>
        <p:nvPicPr>
          <p:cNvPr id="252" name="Google Shape;252;p32"/>
          <p:cNvPicPr preferRelativeResize="0"/>
          <p:nvPr/>
        </p:nvPicPr>
        <p:blipFill rotWithShape="1">
          <a:blip r:embed="rId6">
            <a:alphaModFix/>
          </a:blip>
          <a:srcRect/>
          <a:stretch/>
        </p:blipFill>
        <p:spPr>
          <a:xfrm>
            <a:off x="2343162" y="3150629"/>
            <a:ext cx="3996340" cy="2903260"/>
          </a:xfrm>
          <a:prstGeom prst="rect">
            <a:avLst/>
          </a:prstGeom>
          <a:noFill/>
          <a:ln>
            <a:noFill/>
          </a:ln>
        </p:spPr>
      </p:pic>
      <p:sp>
        <p:nvSpPr>
          <p:cNvPr id="253" name="Google Shape;253;p32"/>
          <p:cNvSpPr/>
          <p:nvPr/>
        </p:nvSpPr>
        <p:spPr>
          <a:xfrm>
            <a:off x="6532076" y="4409798"/>
            <a:ext cx="692150" cy="511175"/>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254" name="Google Shape;254;p32"/>
          <p:cNvSpPr txBox="1"/>
          <p:nvPr/>
        </p:nvSpPr>
        <p:spPr>
          <a:xfrm>
            <a:off x="7416800" y="4007085"/>
            <a:ext cx="3790950" cy="1575359"/>
          </a:xfrm>
          <a:prstGeom prst="rect">
            <a:avLst/>
          </a:prstGeom>
          <a:solidFill>
            <a:schemeClr val="accent1">
              <a:lumMod val="40000"/>
              <a:lumOff val="60000"/>
            </a:schemeClr>
          </a:solidFill>
          <a:ln>
            <a:noFill/>
          </a:ln>
        </p:spPr>
        <p:txBody>
          <a:bodyPr spcFirstLastPara="1" wrap="square" lIns="91425" tIns="45700" rIns="91425" bIns="45700" anchor="t" anchorCtr="0">
            <a:noAutofit/>
          </a:bodyPr>
          <a:lstStyle/>
          <a:p>
            <a:pPr lvl="1" defTabSz="914400">
              <a:buClr>
                <a:srgbClr val="000000"/>
              </a:buClr>
              <a:buSzPts val="1800"/>
              <a:buFont typeface="Arial"/>
              <a:buNone/>
            </a:pPr>
            <a:r>
              <a:rPr lang="en-US" kern="0" dirty="0">
                <a:solidFill>
                  <a:srgbClr val="000000"/>
                </a:solidFill>
                <a:latin typeface="Calibri"/>
                <a:ea typeface="Calibri"/>
                <a:cs typeface="Calibri"/>
                <a:sym typeface="Calibri"/>
              </a:rPr>
              <a:t>Marine animals (fish, etc.) often live often near this reef environment with its corals and algae.  They are interacting with this natural area.</a:t>
            </a:r>
            <a:endParaRPr sz="1400" kern="0" dirty="0">
              <a:solidFill>
                <a:srgbClr val="000000"/>
              </a:solidFill>
              <a:cs typeface="Arial"/>
              <a:sym typeface="Arial"/>
            </a:endParaRPr>
          </a:p>
        </p:txBody>
      </p:sp>
      <p:sp>
        <p:nvSpPr>
          <p:cNvPr id="13" name="Google Shape;214;p30">
            <a:extLst>
              <a:ext uri="{FF2B5EF4-FFF2-40B4-BE49-F238E27FC236}">
                <a16:creationId xmlns:a16="http://schemas.microsoft.com/office/drawing/2014/main" id="{CA9D36F0-C6F3-4155-BDD7-DEA81C6C6B22}"/>
              </a:ext>
            </a:extLst>
          </p:cNvPr>
          <p:cNvSpPr txBox="1"/>
          <p:nvPr/>
        </p:nvSpPr>
        <p:spPr>
          <a:xfrm>
            <a:off x="819150" y="57150"/>
            <a:ext cx="9297973" cy="639136"/>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are the </a:t>
            </a:r>
            <a:r>
              <a:rPr lang="fr-FR" sz="3200" b="1" kern="0" dirty="0" err="1">
                <a:solidFill>
                  <a:srgbClr val="FFFFFF"/>
                </a:solidFill>
                <a:latin typeface="Calibri"/>
                <a:ea typeface="Calibri"/>
                <a:cs typeface="Calibri"/>
                <a:sym typeface="Calibri"/>
              </a:rPr>
              <a:t>different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levels</a:t>
            </a:r>
            <a:r>
              <a:rPr lang="fr-FR" sz="3200" b="1" kern="0" dirty="0">
                <a:solidFill>
                  <a:srgbClr val="FFFFFF"/>
                </a:solidFill>
                <a:latin typeface="Calibri"/>
                <a:ea typeface="Calibri"/>
                <a:cs typeface="Calibri"/>
                <a:sym typeface="Calibri"/>
              </a:rPr>
              <a:t> of </a:t>
            </a:r>
            <a:r>
              <a:rPr lang="fr-FR" sz="3200" b="1" kern="0" dirty="0" err="1">
                <a:solidFill>
                  <a:srgbClr val="FFFFFF"/>
                </a:solidFill>
                <a:latin typeface="Calibri"/>
                <a:ea typeface="Calibri"/>
                <a:cs typeface="Calibri"/>
                <a:sym typeface="Calibri"/>
              </a:rPr>
              <a:t>biodiversity</a:t>
            </a:r>
            <a:r>
              <a:rPr lang="fr-FR" sz="3200" b="1" kern="0" dirty="0">
                <a:solidFill>
                  <a:srgbClr val="FFFFFF"/>
                </a:solidFill>
                <a:latin typeface="Calibri"/>
                <a:ea typeface="Calibri"/>
                <a:cs typeface="Calibri"/>
                <a:sym typeface="Calibri"/>
              </a:rPr>
              <a:t>?</a:t>
            </a:r>
            <a:endParaRPr sz="3200" b="1" kern="0" dirty="0">
              <a:solidFill>
                <a:srgbClr val="FFFFFF"/>
              </a:solidFill>
              <a:latin typeface="Calibri"/>
              <a:ea typeface="Calibri"/>
              <a:cs typeface="Calibri"/>
              <a:sym typeface="Calibri"/>
            </a:endParaRPr>
          </a:p>
        </p:txBody>
      </p:sp>
      <p:sp>
        <p:nvSpPr>
          <p:cNvPr id="16" name="Google Shape;215;p30">
            <a:extLst>
              <a:ext uri="{FF2B5EF4-FFF2-40B4-BE49-F238E27FC236}">
                <a16:creationId xmlns:a16="http://schemas.microsoft.com/office/drawing/2014/main" id="{BC3E1F86-8064-4CC8-99A6-B43BD81C0D88}"/>
              </a:ext>
            </a:extLst>
          </p:cNvPr>
          <p:cNvSpPr txBox="1">
            <a:spLocks/>
          </p:cNvSpPr>
          <p:nvPr/>
        </p:nvSpPr>
        <p:spPr>
          <a:xfrm>
            <a:off x="819150" y="1005355"/>
            <a:ext cx="4551947" cy="55149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buSzPts val="4400"/>
              <a:buFont typeface="Corsiva"/>
              <a:buNone/>
            </a:pPr>
            <a:r>
              <a:rPr lang="fr-FR" sz="3200" b="1" kern="0" dirty="0" err="1">
                <a:latin typeface="Calibri" panose="020F0502020204030204" pitchFamily="34" charset="0"/>
                <a:ea typeface="Corsiva"/>
                <a:cs typeface="Calibri" panose="020F0502020204030204" pitchFamily="34" charset="0"/>
                <a:sym typeface="Corsiva"/>
              </a:rPr>
              <a:t>Ecosystem</a:t>
            </a:r>
            <a:r>
              <a:rPr lang="fr-FR" sz="3200" b="1" kern="0" dirty="0">
                <a:latin typeface="Calibri" panose="020F0502020204030204" pitchFamily="34" charset="0"/>
                <a:ea typeface="Corsiva"/>
                <a:cs typeface="Calibri" panose="020F0502020204030204" pitchFamily="34" charset="0"/>
                <a:sym typeface="Corsiva"/>
              </a:rPr>
              <a:t> </a:t>
            </a:r>
            <a:r>
              <a:rPr lang="fr-FR" sz="3200" b="1" kern="0" dirty="0" err="1">
                <a:latin typeface="Calibri" panose="020F0502020204030204" pitchFamily="34" charset="0"/>
                <a:ea typeface="Corsiva"/>
                <a:cs typeface="Calibri" panose="020F0502020204030204" pitchFamily="34" charset="0"/>
                <a:sym typeface="Corsiva"/>
              </a:rPr>
              <a:t>diversity</a:t>
            </a:r>
            <a:endParaRPr lang="fr-FR" sz="32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80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1" y="57150"/>
            <a:ext cx="9323140" cy="580413"/>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is</a:t>
            </a:r>
            <a:r>
              <a:rPr lang="fr-FR" sz="3200" b="1" kern="0" dirty="0">
                <a:solidFill>
                  <a:srgbClr val="FFFFFF"/>
                </a:solidFill>
                <a:latin typeface="Calibri"/>
                <a:ea typeface="Calibri"/>
                <a:cs typeface="Calibri"/>
                <a:sym typeface="Calibri"/>
              </a:rPr>
              <a:t> an </a:t>
            </a:r>
            <a:r>
              <a:rPr lang="fr-FR" sz="3200" b="1" kern="0" dirty="0" err="1">
                <a:solidFill>
                  <a:srgbClr val="FFFFFF"/>
                </a:solidFill>
                <a:latin typeface="Calibri"/>
                <a:ea typeface="Calibri"/>
                <a:cs typeface="Calibri"/>
                <a:sym typeface="Calibri"/>
              </a:rPr>
              <a:t>ecosystem</a:t>
            </a:r>
            <a:r>
              <a:rPr lang="fr-FR" sz="3200" b="1" kern="0" dirty="0">
                <a:solidFill>
                  <a:srgbClr val="FFFFFF"/>
                </a:solidFill>
                <a:latin typeface="Calibri"/>
                <a:ea typeface="Calibri"/>
                <a:cs typeface="Calibri"/>
                <a:sym typeface="Calibri"/>
              </a:rPr>
              <a:t>?</a:t>
            </a:r>
            <a:endParaRPr sz="3200" b="1" kern="0" dirty="0">
              <a:solidFill>
                <a:srgbClr val="FFFFFF"/>
              </a:solidFill>
              <a:latin typeface="Calibri"/>
              <a:ea typeface="Calibri"/>
              <a:cs typeface="Calibri"/>
              <a:sym typeface="Calibri"/>
            </a:endParaRPr>
          </a:p>
        </p:txBody>
      </p:sp>
      <p:pic>
        <p:nvPicPr>
          <p:cNvPr id="315" name="Google Shape;315;p36" descr="Résultat de recherche d'images pour &quot;écosystèmes aquatiques&quot;"/>
          <p:cNvPicPr preferRelativeResize="0"/>
          <p:nvPr/>
        </p:nvPicPr>
        <p:blipFill rotWithShape="1">
          <a:blip r:embed="rId6">
            <a:alphaModFix/>
          </a:blip>
          <a:srcRect/>
          <a:stretch/>
        </p:blipFill>
        <p:spPr>
          <a:xfrm>
            <a:off x="667722" y="4939988"/>
            <a:ext cx="3773963" cy="1622142"/>
          </a:xfrm>
          <a:prstGeom prst="rect">
            <a:avLst/>
          </a:prstGeom>
          <a:noFill/>
          <a:ln>
            <a:noFill/>
          </a:ln>
        </p:spPr>
      </p:pic>
      <p:pic>
        <p:nvPicPr>
          <p:cNvPr id="316" name="Google Shape;316;p36" descr="Résultat de recherche d'images pour &quot;écosystèmes terrestres madagascar&quot;"/>
          <p:cNvPicPr preferRelativeResize="0"/>
          <p:nvPr/>
        </p:nvPicPr>
        <p:blipFill rotWithShape="1">
          <a:blip r:embed="rId7">
            <a:alphaModFix/>
          </a:blip>
          <a:srcRect/>
          <a:stretch/>
        </p:blipFill>
        <p:spPr>
          <a:xfrm>
            <a:off x="4958856" y="4855709"/>
            <a:ext cx="2552700" cy="1790700"/>
          </a:xfrm>
          <a:prstGeom prst="rect">
            <a:avLst/>
          </a:prstGeom>
          <a:noFill/>
          <a:ln>
            <a:noFill/>
          </a:ln>
        </p:spPr>
      </p:pic>
      <p:sp>
        <p:nvSpPr>
          <p:cNvPr id="2" name="Rectangle 1">
            <a:extLst>
              <a:ext uri="{FF2B5EF4-FFF2-40B4-BE49-F238E27FC236}">
                <a16:creationId xmlns:a16="http://schemas.microsoft.com/office/drawing/2014/main" id="{692F8D2A-99CB-4259-B1AB-A8F3881670AA}"/>
              </a:ext>
            </a:extLst>
          </p:cNvPr>
          <p:cNvSpPr/>
          <p:nvPr/>
        </p:nvSpPr>
        <p:spPr>
          <a:xfrm>
            <a:off x="748192" y="948142"/>
            <a:ext cx="10087500" cy="3785652"/>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An ecosystem is a dynamic set of living organisms (plants, animals and micro-organisms) that interact with each other and with the environment (soil, climate, water, light) in which they live.</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dimensions of ecosystems can vary considerably; they can be very small, such as a pond or a dead tree, or be gigantic, like the Earth.</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Large ecosystems are generally described as:</a:t>
            </a:r>
          </a:p>
          <a:p>
            <a:r>
              <a:rPr lang="en-GB" sz="2400" dirty="0">
                <a:latin typeface="Calibri" panose="020F0502020204030204" pitchFamily="34" charset="0"/>
                <a:cs typeface="Calibri" panose="020F0502020204030204" pitchFamily="34" charset="0"/>
              </a:rPr>
              <a:t>     - aquatic ecosystems: in salt water or in fresh water;</a:t>
            </a:r>
          </a:p>
          <a:p>
            <a:r>
              <a:rPr lang="en-GB" sz="2400" dirty="0">
                <a:latin typeface="Calibri" panose="020F0502020204030204" pitchFamily="34" charset="0"/>
                <a:cs typeface="Calibri" panose="020F0502020204030204" pitchFamily="34" charset="0"/>
              </a:rPr>
              <a:t>     - terrestrial ecosystems: forests, grasslands, deserts, etc.</a:t>
            </a:r>
          </a:p>
        </p:txBody>
      </p:sp>
    </p:spTree>
    <p:extLst>
      <p:ext uri="{BB962C8B-B14F-4D97-AF65-F5344CB8AC3E}">
        <p14:creationId xmlns:p14="http://schemas.microsoft.com/office/powerpoint/2010/main" val="38880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261" name="Google Shape;261;p33"/>
          <p:cNvGrpSpPr/>
          <p:nvPr/>
        </p:nvGrpSpPr>
        <p:grpSpPr>
          <a:xfrm>
            <a:off x="8795631" y="6008184"/>
            <a:ext cx="3271941" cy="741030"/>
            <a:chOff x="1566227" y="87948"/>
            <a:chExt cx="3496310" cy="791845"/>
          </a:xfrm>
        </p:grpSpPr>
        <p:pic>
          <p:nvPicPr>
            <p:cNvPr id="262" name="Google Shape;262;p33"/>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263" name="Google Shape;263;p33"/>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264" name="Google Shape;264;p33"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265" name="Google Shape;265;p33"/>
          <p:cNvSpPr txBox="1"/>
          <p:nvPr/>
        </p:nvSpPr>
        <p:spPr>
          <a:xfrm>
            <a:off x="819150" y="57150"/>
            <a:ext cx="10410825" cy="645160"/>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What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is</a:t>
            </a:r>
            <a:r>
              <a:rPr lang="fr-FR" sz="3200" b="1" kern="0" dirty="0">
                <a:solidFill>
                  <a:srgbClr val="FFFFFF"/>
                </a:solidFill>
                <a:latin typeface="Calibri"/>
                <a:ea typeface="Calibri"/>
                <a:cs typeface="Calibri"/>
                <a:sym typeface="Calibri"/>
              </a:rPr>
              <a:t> the </a:t>
            </a:r>
            <a:r>
              <a:rPr lang="fr-FR" sz="3200" b="1" kern="0" dirty="0" err="1">
                <a:solidFill>
                  <a:srgbClr val="FFFFFF"/>
                </a:solidFill>
                <a:latin typeface="Calibri"/>
                <a:ea typeface="Calibri"/>
                <a:cs typeface="Calibri"/>
                <a:sym typeface="Calibri"/>
              </a:rPr>
              <a:t>role</a:t>
            </a:r>
            <a:r>
              <a:rPr lang="fr-FR" sz="3200" b="1" kern="0" dirty="0">
                <a:solidFill>
                  <a:srgbClr val="FFFFFF"/>
                </a:solidFill>
                <a:latin typeface="Calibri"/>
                <a:ea typeface="Calibri"/>
                <a:cs typeface="Calibri"/>
                <a:sym typeface="Calibri"/>
              </a:rPr>
              <a:t> of </a:t>
            </a:r>
            <a:r>
              <a:rPr lang="fr-FR" sz="3200" b="1" kern="0" dirty="0" err="1">
                <a:solidFill>
                  <a:srgbClr val="FFFFFF"/>
                </a:solidFill>
                <a:latin typeface="Calibri"/>
                <a:ea typeface="Calibri"/>
                <a:cs typeface="Calibri"/>
                <a:sym typeface="Calibri"/>
              </a:rPr>
              <a:t>biodiversity</a:t>
            </a:r>
            <a:r>
              <a:rPr lang="fr-FR" sz="3200" b="1" kern="0" dirty="0">
                <a:solidFill>
                  <a:srgbClr val="FFFFFF"/>
                </a:solidFill>
                <a:latin typeface="Calibri"/>
                <a:ea typeface="Calibri"/>
                <a:cs typeface="Calibri"/>
                <a:sym typeface="Calibri"/>
              </a:rPr>
              <a:t>?</a:t>
            </a:r>
            <a:endParaRPr sz="3200" b="1" kern="0" dirty="0">
              <a:solidFill>
                <a:srgbClr val="FFFFFF"/>
              </a:solidFill>
              <a:latin typeface="Calibri"/>
              <a:ea typeface="Calibri"/>
              <a:cs typeface="Calibri"/>
              <a:sym typeface="Calibri"/>
            </a:endParaRPr>
          </a:p>
        </p:txBody>
      </p:sp>
      <p:sp>
        <p:nvSpPr>
          <p:cNvPr id="266" name="Google Shape;266;p33"/>
          <p:cNvSpPr/>
          <p:nvPr/>
        </p:nvSpPr>
        <p:spPr>
          <a:xfrm>
            <a:off x="486937" y="917488"/>
            <a:ext cx="11218126" cy="4893647"/>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US" sz="2400" kern="0" dirty="0">
                <a:solidFill>
                  <a:srgbClr val="000000"/>
                </a:solidFill>
                <a:latin typeface="Calibri"/>
                <a:ea typeface="Calibri"/>
                <a:cs typeface="Calibri"/>
                <a:sym typeface="Calibri"/>
              </a:rPr>
              <a:t>Biodiversity is essential for the natural development of all the ecosystems of our planet. High biodiversity increases the stability and adaptability of the biosphere to changing environmental conditions.</a:t>
            </a:r>
          </a:p>
          <a:p>
            <a:pPr defTabSz="914400">
              <a:buClr>
                <a:srgbClr val="000000"/>
              </a:buClr>
              <a:buFont typeface="Arial"/>
              <a:buNone/>
            </a:pPr>
            <a:endParaRPr lang="en-US" sz="2400" kern="0" dirty="0">
              <a:solidFill>
                <a:srgbClr val="000000"/>
              </a:solidFill>
              <a:latin typeface="Calibri"/>
              <a:ea typeface="Calibri"/>
              <a:cs typeface="Calibri"/>
              <a:sym typeface="Calibri"/>
            </a:endParaRPr>
          </a:p>
          <a:p>
            <a:pPr defTabSz="914400">
              <a:buClr>
                <a:srgbClr val="000000"/>
              </a:buClr>
              <a:buFont typeface="Arial"/>
              <a:buNone/>
            </a:pPr>
            <a:r>
              <a:rPr lang="en-US" sz="2400" kern="0" dirty="0">
                <a:solidFill>
                  <a:srgbClr val="000000"/>
                </a:solidFill>
                <a:latin typeface="Calibri"/>
                <a:ea typeface="Calibri"/>
                <a:cs typeface="Calibri"/>
                <a:sym typeface="Calibri"/>
              </a:rPr>
              <a:t>Biodiversity offers 'ecosystem services' - irreplaceable goods and services essential to our daily lives - oxygen, food, medicines and many raw materials:</a:t>
            </a:r>
          </a:p>
          <a:p>
            <a:pPr marL="342900" indent="-342900" defTabSz="914400">
              <a:buClr>
                <a:srgbClr val="000000"/>
              </a:buClr>
              <a:buFont typeface="Arial" panose="020B0604020202020204" pitchFamily="34" charset="0"/>
              <a:buChar char="•"/>
            </a:pPr>
            <a:r>
              <a:rPr lang="en-US" sz="2400" kern="0" dirty="0">
                <a:solidFill>
                  <a:srgbClr val="000000"/>
                </a:solidFill>
                <a:latin typeface="Calibri"/>
                <a:ea typeface="Calibri"/>
                <a:cs typeface="Calibri"/>
                <a:sym typeface="Calibri"/>
              </a:rPr>
              <a:t>Animals, especially insects, pollinate a multitude of plants. Without pollination, most fruits and vegetables would disappear;</a:t>
            </a:r>
          </a:p>
          <a:p>
            <a:pPr marL="342900" indent="-342900" defTabSz="914400">
              <a:buClr>
                <a:srgbClr val="000000"/>
              </a:buClr>
              <a:buFont typeface="Arial" panose="020B0604020202020204" pitchFamily="34" charset="0"/>
              <a:buChar char="•"/>
            </a:pPr>
            <a:r>
              <a:rPr lang="en-US" sz="2400" kern="0" dirty="0">
                <a:solidFill>
                  <a:srgbClr val="000000"/>
                </a:solidFill>
                <a:latin typeface="Calibri"/>
                <a:ea typeface="Calibri"/>
                <a:cs typeface="Calibri"/>
                <a:sym typeface="Calibri"/>
              </a:rPr>
              <a:t>Species, such as the earthworm, contribute to soil fertility;</a:t>
            </a:r>
          </a:p>
          <a:p>
            <a:pPr marL="342900" indent="-342900" defTabSz="914400">
              <a:buClr>
                <a:srgbClr val="000000"/>
              </a:buClr>
              <a:buFont typeface="Arial" panose="020B0604020202020204" pitchFamily="34" charset="0"/>
              <a:buChar char="•"/>
            </a:pPr>
            <a:r>
              <a:rPr lang="en-US" sz="2400" kern="0" dirty="0">
                <a:solidFill>
                  <a:srgbClr val="000000"/>
                </a:solidFill>
                <a:latin typeface="Calibri"/>
                <a:ea typeface="Calibri"/>
                <a:cs typeface="Calibri"/>
                <a:sym typeface="Calibri"/>
              </a:rPr>
              <a:t>Plants, especially in wetlands, contribute to purification;</a:t>
            </a:r>
          </a:p>
          <a:p>
            <a:pPr marL="342900" indent="-342900" defTabSz="914400">
              <a:buClr>
                <a:srgbClr val="000000"/>
              </a:buClr>
              <a:buFont typeface="Arial" panose="020B0604020202020204" pitchFamily="34" charset="0"/>
              <a:buChar char="•"/>
            </a:pPr>
            <a:r>
              <a:rPr lang="en-US" sz="2400" kern="0" dirty="0">
                <a:solidFill>
                  <a:srgbClr val="000000"/>
                </a:solidFill>
                <a:latin typeface="Calibri"/>
                <a:ea typeface="Calibri"/>
                <a:cs typeface="Calibri"/>
                <a:sym typeface="Calibri"/>
              </a:rPr>
              <a:t>Wetlands protect against coastal erosion, mitigate flood and flood intensity, helping to combat the effects of climate change.</a:t>
            </a:r>
            <a:endParaRPr sz="1400" kern="0" dirty="0">
              <a:solidFill>
                <a:srgbClr val="000000"/>
              </a:solidFill>
              <a:cs typeface="Arial"/>
              <a:sym typeface="Arial"/>
            </a:endParaRPr>
          </a:p>
        </p:txBody>
      </p:sp>
      <p:pic>
        <p:nvPicPr>
          <p:cNvPr id="267" name="Google Shape;267;p33"/>
          <p:cNvPicPr preferRelativeResize="0"/>
          <p:nvPr/>
        </p:nvPicPr>
        <p:blipFill rotWithShape="1">
          <a:blip r:embed="rId6">
            <a:alphaModFix/>
          </a:blip>
          <a:srcRect/>
          <a:stretch/>
        </p:blipFill>
        <p:spPr>
          <a:xfrm>
            <a:off x="266700" y="5839709"/>
            <a:ext cx="1831494" cy="1032712"/>
          </a:xfrm>
          <a:prstGeom prst="rect">
            <a:avLst/>
          </a:prstGeom>
          <a:noFill/>
          <a:ln>
            <a:noFill/>
          </a:ln>
        </p:spPr>
      </p:pic>
      <p:pic>
        <p:nvPicPr>
          <p:cNvPr id="268" name="Google Shape;268;p33"/>
          <p:cNvPicPr preferRelativeResize="0"/>
          <p:nvPr/>
        </p:nvPicPr>
        <p:blipFill rotWithShape="1">
          <a:blip r:embed="rId7">
            <a:alphaModFix/>
          </a:blip>
          <a:srcRect/>
          <a:stretch/>
        </p:blipFill>
        <p:spPr>
          <a:xfrm>
            <a:off x="2886074" y="5839709"/>
            <a:ext cx="1250731" cy="1042622"/>
          </a:xfrm>
          <a:prstGeom prst="rect">
            <a:avLst/>
          </a:prstGeom>
          <a:noFill/>
          <a:ln>
            <a:noFill/>
          </a:ln>
        </p:spPr>
      </p:pic>
      <p:pic>
        <p:nvPicPr>
          <p:cNvPr id="269" name="Google Shape;269;p33"/>
          <p:cNvPicPr preferRelativeResize="0"/>
          <p:nvPr/>
        </p:nvPicPr>
        <p:blipFill rotWithShape="1">
          <a:blip r:embed="rId8">
            <a:alphaModFix/>
          </a:blip>
          <a:srcRect/>
          <a:stretch/>
        </p:blipFill>
        <p:spPr>
          <a:xfrm>
            <a:off x="4762500" y="5839709"/>
            <a:ext cx="2024788" cy="1032711"/>
          </a:xfrm>
          <a:prstGeom prst="rect">
            <a:avLst/>
          </a:prstGeom>
          <a:noFill/>
          <a:ln>
            <a:noFill/>
          </a:ln>
        </p:spPr>
      </p:pic>
    </p:spTree>
    <p:extLst>
      <p:ext uri="{BB962C8B-B14F-4D97-AF65-F5344CB8AC3E}">
        <p14:creationId xmlns:p14="http://schemas.microsoft.com/office/powerpoint/2010/main" val="343121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 calcmode="lin" valueType="num">
                                      <p:cBhvr additive="base">
                                        <p:cTn id="7" dur="500"/>
                                        <p:tgtEl>
                                          <p:spTgt spid="26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6">
                                            <p:txEl>
                                              <p:pRg st="2" end="2"/>
                                            </p:txEl>
                                          </p:spTgt>
                                        </p:tgtEl>
                                        <p:attrNameLst>
                                          <p:attrName>style.visibility</p:attrName>
                                        </p:attrNameLst>
                                      </p:cBhvr>
                                      <p:to>
                                        <p:strVal val="visible"/>
                                      </p:to>
                                    </p:set>
                                    <p:anim calcmode="lin" valueType="num">
                                      <p:cBhvr additive="base">
                                        <p:cTn id="12" dur="500"/>
                                        <p:tgtEl>
                                          <p:spTgt spid="26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66">
                                            <p:txEl>
                                              <p:pRg st="3" end="3"/>
                                            </p:txEl>
                                          </p:spTgt>
                                        </p:tgtEl>
                                        <p:attrNameLst>
                                          <p:attrName>style.visibility</p:attrName>
                                        </p:attrNameLst>
                                      </p:cBhvr>
                                      <p:to>
                                        <p:strVal val="visible"/>
                                      </p:to>
                                    </p:set>
                                    <p:anim calcmode="lin" valueType="num">
                                      <p:cBhvr additive="base">
                                        <p:cTn id="17" dur="500"/>
                                        <p:tgtEl>
                                          <p:spTgt spid="26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6">
                                            <p:txEl>
                                              <p:pRg st="4" end="4"/>
                                            </p:txEl>
                                          </p:spTgt>
                                        </p:tgtEl>
                                        <p:attrNameLst>
                                          <p:attrName>style.visibility</p:attrName>
                                        </p:attrNameLst>
                                      </p:cBhvr>
                                      <p:to>
                                        <p:strVal val="visible"/>
                                      </p:to>
                                    </p:set>
                                    <p:anim calcmode="lin" valueType="num">
                                      <p:cBhvr additive="base">
                                        <p:cTn id="22" dur="500"/>
                                        <p:tgtEl>
                                          <p:spTgt spid="26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66">
                                            <p:txEl>
                                              <p:pRg st="5" end="5"/>
                                            </p:txEl>
                                          </p:spTgt>
                                        </p:tgtEl>
                                        <p:attrNameLst>
                                          <p:attrName>style.visibility</p:attrName>
                                        </p:attrNameLst>
                                      </p:cBhvr>
                                      <p:to>
                                        <p:strVal val="visible"/>
                                      </p:to>
                                    </p:set>
                                    <p:anim calcmode="lin" valueType="num">
                                      <p:cBhvr additive="base">
                                        <p:cTn id="27" dur="500"/>
                                        <p:tgtEl>
                                          <p:spTgt spid="26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66">
                                            <p:txEl>
                                              <p:pRg st="6" end="6"/>
                                            </p:txEl>
                                          </p:spTgt>
                                        </p:tgtEl>
                                        <p:attrNameLst>
                                          <p:attrName>style.visibility</p:attrName>
                                        </p:attrNameLst>
                                      </p:cBhvr>
                                      <p:to>
                                        <p:strVal val="visible"/>
                                      </p:to>
                                    </p:set>
                                    <p:anim calcmode="lin" valueType="num">
                                      <p:cBhvr additive="base">
                                        <p:cTn id="32" dur="500"/>
                                        <p:tgtEl>
                                          <p:spTgt spid="26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4178</TotalTime>
  <Words>3081</Words>
  <Application>Microsoft Office PowerPoint</Application>
  <PresentationFormat>Widescreen</PresentationFormat>
  <Paragraphs>210</Paragraphs>
  <Slides>16</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Corsiva</vt:lpstr>
      <vt:lpstr>Garamond</vt:lpstr>
      <vt:lpstr>Times New Roman</vt:lpstr>
      <vt:lpstr>Wingdings</vt:lpstr>
      <vt:lpstr>1_Conception personnalisée</vt:lpstr>
      <vt:lpstr>2_Conception personnalisée</vt:lpstr>
      <vt:lpstr>3_Conception personnalisée</vt:lpstr>
      <vt:lpstr>PowerPoint Presentation</vt:lpstr>
      <vt:lpstr>PowerPoint Presentation</vt:lpstr>
      <vt:lpstr>PowerPoint Presentation</vt:lpstr>
      <vt:lpstr>PowerPoint Presentation</vt:lpstr>
      <vt:lpstr>Genetic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ten Kate</dc:creator>
  <cp:lastModifiedBy>Rainey, Hugo</cp:lastModifiedBy>
  <cp:revision>372</cp:revision>
  <dcterms:created xsi:type="dcterms:W3CDTF">2019-10-21T17:05:41Z</dcterms:created>
  <dcterms:modified xsi:type="dcterms:W3CDTF">2020-02-17T15:53:23Z</dcterms:modified>
</cp:coreProperties>
</file>